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58" r:id="rId4"/>
    <p:sldId id="261" r:id="rId5"/>
    <p:sldId id="262" r:id="rId6"/>
    <p:sldId id="263" r:id="rId7"/>
    <p:sldId id="264" r:id="rId8"/>
    <p:sldId id="257" r:id="rId9"/>
    <p:sldId id="260" r:id="rId10"/>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5" autoAdjust="0"/>
    <p:restoredTop sz="94660"/>
  </p:normalViewPr>
  <p:slideViewPr>
    <p:cSldViewPr snapToGrid="0">
      <p:cViewPr varScale="1">
        <p:scale>
          <a:sx n="113" d="100"/>
          <a:sy n="113" d="100"/>
        </p:scale>
        <p:origin x="84"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smtClean="0"/>
              <a:t>Modifiez le style du titre</a:t>
            </a:r>
            <a:endParaRPr lang="fr-F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smtClean="0"/>
              <a:t>Modifier le style des sous-titres du masque</a:t>
            </a:r>
            <a:endParaRPr lang="fr-FR"/>
          </a:p>
        </p:txBody>
      </p:sp>
      <p:sp>
        <p:nvSpPr>
          <p:cNvPr id="4" name="Espace réservé de la date 3"/>
          <p:cNvSpPr>
            <a:spLocks noGrp="1"/>
          </p:cNvSpPr>
          <p:nvPr>
            <p:ph type="dt" sz="half" idx="10"/>
          </p:nvPr>
        </p:nvSpPr>
        <p:spPr/>
        <p:txBody>
          <a:bodyPr/>
          <a:lstStyle/>
          <a:p>
            <a:fld id="{F010C44D-E005-4FF6-B70F-CB41C8F823BF}" type="datetimeFigureOut">
              <a:rPr lang="fr-FR" smtClean="0"/>
              <a:t>02/05/2022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DFADB08-51FC-40EA-8E19-43D7073F91CB}" type="slidenum">
              <a:rPr lang="fr-FR" smtClean="0"/>
              <a:t>‹N°›</a:t>
            </a:fld>
            <a:endParaRPr lang="fr-FR"/>
          </a:p>
        </p:txBody>
      </p:sp>
    </p:spTree>
    <p:extLst>
      <p:ext uri="{BB962C8B-B14F-4D97-AF65-F5344CB8AC3E}">
        <p14:creationId xmlns:p14="http://schemas.microsoft.com/office/powerpoint/2010/main" val="18982069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F010C44D-E005-4FF6-B70F-CB41C8F823BF}" type="datetimeFigureOut">
              <a:rPr lang="fr-FR" smtClean="0"/>
              <a:t>02/05/2022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DFADB08-51FC-40EA-8E19-43D7073F91CB}" type="slidenum">
              <a:rPr lang="fr-FR" smtClean="0"/>
              <a:t>‹N°›</a:t>
            </a:fld>
            <a:endParaRPr lang="fr-FR"/>
          </a:p>
        </p:txBody>
      </p:sp>
    </p:spTree>
    <p:extLst>
      <p:ext uri="{BB962C8B-B14F-4D97-AF65-F5344CB8AC3E}">
        <p14:creationId xmlns:p14="http://schemas.microsoft.com/office/powerpoint/2010/main" val="28614252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F010C44D-E005-4FF6-B70F-CB41C8F823BF}" type="datetimeFigureOut">
              <a:rPr lang="fr-FR" smtClean="0"/>
              <a:t>02/05/2022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DFADB08-51FC-40EA-8E19-43D7073F91CB}" type="slidenum">
              <a:rPr lang="fr-FR" smtClean="0"/>
              <a:t>‹N°›</a:t>
            </a:fld>
            <a:endParaRPr lang="fr-FR"/>
          </a:p>
        </p:txBody>
      </p:sp>
    </p:spTree>
    <p:extLst>
      <p:ext uri="{BB962C8B-B14F-4D97-AF65-F5344CB8AC3E}">
        <p14:creationId xmlns:p14="http://schemas.microsoft.com/office/powerpoint/2010/main" val="3975706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F010C44D-E005-4FF6-B70F-CB41C8F823BF}" type="datetimeFigureOut">
              <a:rPr lang="fr-FR" smtClean="0"/>
              <a:t>02/05/2022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DFADB08-51FC-40EA-8E19-43D7073F91CB}" type="slidenum">
              <a:rPr lang="fr-FR" smtClean="0"/>
              <a:t>‹N°›</a:t>
            </a:fld>
            <a:endParaRPr lang="fr-FR"/>
          </a:p>
        </p:txBody>
      </p:sp>
    </p:spTree>
    <p:extLst>
      <p:ext uri="{BB962C8B-B14F-4D97-AF65-F5344CB8AC3E}">
        <p14:creationId xmlns:p14="http://schemas.microsoft.com/office/powerpoint/2010/main" val="32865479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smtClean="0"/>
              <a:t>Modifiez le style du titre</a:t>
            </a:r>
            <a:endParaRPr lang="fr-FR"/>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smtClean="0"/>
              <a:t>Modifier les styles du texte du masque</a:t>
            </a:r>
          </a:p>
        </p:txBody>
      </p:sp>
      <p:sp>
        <p:nvSpPr>
          <p:cNvPr id="4" name="Espace réservé de la date 3"/>
          <p:cNvSpPr>
            <a:spLocks noGrp="1"/>
          </p:cNvSpPr>
          <p:nvPr>
            <p:ph type="dt" sz="half" idx="10"/>
          </p:nvPr>
        </p:nvSpPr>
        <p:spPr/>
        <p:txBody>
          <a:bodyPr/>
          <a:lstStyle/>
          <a:p>
            <a:fld id="{F010C44D-E005-4FF6-B70F-CB41C8F823BF}" type="datetimeFigureOut">
              <a:rPr lang="fr-FR" smtClean="0"/>
              <a:t>02/05/2022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DFADB08-51FC-40EA-8E19-43D7073F91CB}" type="slidenum">
              <a:rPr lang="fr-FR" smtClean="0"/>
              <a:t>‹N°›</a:t>
            </a:fld>
            <a:endParaRPr lang="fr-FR"/>
          </a:p>
        </p:txBody>
      </p:sp>
    </p:spTree>
    <p:extLst>
      <p:ext uri="{BB962C8B-B14F-4D97-AF65-F5344CB8AC3E}">
        <p14:creationId xmlns:p14="http://schemas.microsoft.com/office/powerpoint/2010/main" val="29916101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838200" y="1825625"/>
            <a:ext cx="5181600" cy="435133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6172200" y="1825625"/>
            <a:ext cx="5181600" cy="435133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F010C44D-E005-4FF6-B70F-CB41C8F823BF}" type="datetimeFigureOut">
              <a:rPr lang="fr-FR" smtClean="0"/>
              <a:t>02/05/2022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8DFADB08-51FC-40EA-8E19-43D7073F91CB}" type="slidenum">
              <a:rPr lang="fr-FR" smtClean="0"/>
              <a:t>‹N°›</a:t>
            </a:fld>
            <a:endParaRPr lang="fr-FR"/>
          </a:p>
        </p:txBody>
      </p:sp>
    </p:spTree>
    <p:extLst>
      <p:ext uri="{BB962C8B-B14F-4D97-AF65-F5344CB8AC3E}">
        <p14:creationId xmlns:p14="http://schemas.microsoft.com/office/powerpoint/2010/main" val="942096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smtClean="0"/>
              <a:t>Modifiez le style du titre</a:t>
            </a:r>
            <a:endParaRPr lang="fr-FR"/>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Modifier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Modifier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F010C44D-E005-4FF6-B70F-CB41C8F823BF}" type="datetimeFigureOut">
              <a:rPr lang="fr-FR" smtClean="0"/>
              <a:t>02/05/2022</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8DFADB08-51FC-40EA-8E19-43D7073F91CB}" type="slidenum">
              <a:rPr lang="fr-FR" smtClean="0"/>
              <a:t>‹N°›</a:t>
            </a:fld>
            <a:endParaRPr lang="fr-FR"/>
          </a:p>
        </p:txBody>
      </p:sp>
    </p:spTree>
    <p:extLst>
      <p:ext uri="{BB962C8B-B14F-4D97-AF65-F5344CB8AC3E}">
        <p14:creationId xmlns:p14="http://schemas.microsoft.com/office/powerpoint/2010/main" val="4493065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sz="half" idx="10"/>
          </p:nvPr>
        </p:nvSpPr>
        <p:spPr/>
        <p:txBody>
          <a:bodyPr/>
          <a:lstStyle/>
          <a:p>
            <a:fld id="{F010C44D-E005-4FF6-B70F-CB41C8F823BF}" type="datetimeFigureOut">
              <a:rPr lang="fr-FR" smtClean="0"/>
              <a:t>02/05/2022</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8DFADB08-51FC-40EA-8E19-43D7073F91CB}" type="slidenum">
              <a:rPr lang="fr-FR" smtClean="0"/>
              <a:t>‹N°›</a:t>
            </a:fld>
            <a:endParaRPr lang="fr-FR"/>
          </a:p>
        </p:txBody>
      </p:sp>
    </p:spTree>
    <p:extLst>
      <p:ext uri="{BB962C8B-B14F-4D97-AF65-F5344CB8AC3E}">
        <p14:creationId xmlns:p14="http://schemas.microsoft.com/office/powerpoint/2010/main" val="17293005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F010C44D-E005-4FF6-B70F-CB41C8F823BF}" type="datetimeFigureOut">
              <a:rPr lang="fr-FR" smtClean="0"/>
              <a:t>02/05/2022</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8DFADB08-51FC-40EA-8E19-43D7073F91CB}" type="slidenum">
              <a:rPr lang="fr-FR" smtClean="0"/>
              <a:t>‹N°›</a:t>
            </a:fld>
            <a:endParaRPr lang="fr-FR"/>
          </a:p>
        </p:txBody>
      </p:sp>
    </p:spTree>
    <p:extLst>
      <p:ext uri="{BB962C8B-B14F-4D97-AF65-F5344CB8AC3E}">
        <p14:creationId xmlns:p14="http://schemas.microsoft.com/office/powerpoint/2010/main" val="12936266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Modifiez le style du titre</a:t>
            </a:r>
            <a:endParaRPr lang="fr-FR"/>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
        <p:nvSpPr>
          <p:cNvPr id="5" name="Espace réservé de la date 4"/>
          <p:cNvSpPr>
            <a:spLocks noGrp="1"/>
          </p:cNvSpPr>
          <p:nvPr>
            <p:ph type="dt" sz="half" idx="10"/>
          </p:nvPr>
        </p:nvSpPr>
        <p:spPr/>
        <p:txBody>
          <a:bodyPr/>
          <a:lstStyle/>
          <a:p>
            <a:fld id="{F010C44D-E005-4FF6-B70F-CB41C8F823BF}" type="datetimeFigureOut">
              <a:rPr lang="fr-FR" smtClean="0"/>
              <a:t>02/05/2022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8DFADB08-51FC-40EA-8E19-43D7073F91CB}" type="slidenum">
              <a:rPr lang="fr-FR" smtClean="0"/>
              <a:t>‹N°›</a:t>
            </a:fld>
            <a:endParaRPr lang="fr-FR"/>
          </a:p>
        </p:txBody>
      </p:sp>
    </p:spTree>
    <p:extLst>
      <p:ext uri="{BB962C8B-B14F-4D97-AF65-F5344CB8AC3E}">
        <p14:creationId xmlns:p14="http://schemas.microsoft.com/office/powerpoint/2010/main" val="5655271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Modifiez le style du titre</a:t>
            </a:r>
            <a:endParaRPr lang="fr-FR"/>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
        <p:nvSpPr>
          <p:cNvPr id="5" name="Espace réservé de la date 4"/>
          <p:cNvSpPr>
            <a:spLocks noGrp="1"/>
          </p:cNvSpPr>
          <p:nvPr>
            <p:ph type="dt" sz="half" idx="10"/>
          </p:nvPr>
        </p:nvSpPr>
        <p:spPr/>
        <p:txBody>
          <a:bodyPr/>
          <a:lstStyle/>
          <a:p>
            <a:fld id="{F010C44D-E005-4FF6-B70F-CB41C8F823BF}" type="datetimeFigureOut">
              <a:rPr lang="fr-FR" smtClean="0"/>
              <a:t>02/05/2022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8DFADB08-51FC-40EA-8E19-43D7073F91CB}" type="slidenum">
              <a:rPr lang="fr-FR" smtClean="0"/>
              <a:t>‹N°›</a:t>
            </a:fld>
            <a:endParaRPr lang="fr-FR"/>
          </a:p>
        </p:txBody>
      </p:sp>
    </p:spTree>
    <p:extLst>
      <p:ext uri="{BB962C8B-B14F-4D97-AF65-F5344CB8AC3E}">
        <p14:creationId xmlns:p14="http://schemas.microsoft.com/office/powerpoint/2010/main" val="34187695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smtClean="0"/>
              <a:t>Modifiez le style du titre</a:t>
            </a:r>
            <a:endParaRPr lang="fr-F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010C44D-E005-4FF6-B70F-CB41C8F823BF}" type="datetimeFigureOut">
              <a:rPr lang="fr-FR" smtClean="0"/>
              <a:t>02/05/2022</a:t>
            </a:fld>
            <a:endParaRPr lang="fr-FR"/>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DFADB08-51FC-40EA-8E19-43D7073F91CB}" type="slidenum">
              <a:rPr lang="fr-FR" smtClean="0"/>
              <a:t>‹N°›</a:t>
            </a:fld>
            <a:endParaRPr lang="fr-FR"/>
          </a:p>
        </p:txBody>
      </p:sp>
    </p:spTree>
    <p:extLst>
      <p:ext uri="{BB962C8B-B14F-4D97-AF65-F5344CB8AC3E}">
        <p14:creationId xmlns:p14="http://schemas.microsoft.com/office/powerpoint/2010/main" val="34180860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7.png"/><Relationship Id="rId7" Type="http://schemas.openxmlformats.org/officeDocument/2006/relationships/image" Target="../media/image10.jpe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9.png"/><Relationship Id="rId5" Type="http://schemas.microsoft.com/office/2007/relationships/hdphoto" Target="../media/hdphoto1.wdp"/><Relationship Id="rId4" Type="http://schemas.openxmlformats.org/officeDocument/2006/relationships/image" Target="../media/image8.png"/><Relationship Id="rId9" Type="http://schemas.openxmlformats.org/officeDocument/2006/relationships/image" Target="../media/image12.png"/></Relationships>
</file>

<file path=ppt/slides/_rels/slide5.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4.png"/><Relationship Id="rId7" Type="http://schemas.openxmlformats.org/officeDocument/2006/relationships/image" Target="../media/image16.jpeg"/><Relationship Id="rId12" Type="http://schemas.openxmlformats.org/officeDocument/2006/relationships/image" Target="../media/image21.png"/><Relationship Id="rId2" Type="http://schemas.openxmlformats.org/officeDocument/2006/relationships/image" Target="../media/image13.png"/><Relationship Id="rId1" Type="http://schemas.openxmlformats.org/officeDocument/2006/relationships/slideLayout" Target="../slideLayouts/slideLayout2.xml"/><Relationship Id="rId6" Type="http://schemas.microsoft.com/office/2007/relationships/hdphoto" Target="../media/hdphoto3.wdp"/><Relationship Id="rId11" Type="http://schemas.openxmlformats.org/officeDocument/2006/relationships/image" Target="../media/image20.png"/><Relationship Id="rId5" Type="http://schemas.openxmlformats.org/officeDocument/2006/relationships/image" Target="../media/image15.png"/><Relationship Id="rId10" Type="http://schemas.openxmlformats.org/officeDocument/2006/relationships/image" Target="../media/image19.png"/><Relationship Id="rId4" Type="http://schemas.microsoft.com/office/2007/relationships/hdphoto" Target="../media/hdphoto2.wdp"/><Relationship Id="rId9"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7.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0.png"/><Relationship Id="rId2" Type="http://schemas.openxmlformats.org/officeDocument/2006/relationships/hyperlink" Target="https://cirrus.ac-clermont.fr/nextcloud/s/78cd9Z32XRT8zZL" TargetMode="External"/><Relationship Id="rId1" Type="http://schemas.openxmlformats.org/officeDocument/2006/relationships/slideLayout" Target="../slideLayouts/slideLayout2.xml"/><Relationship Id="rId6" Type="http://schemas.openxmlformats.org/officeDocument/2006/relationships/hyperlink" Target="https://cirrus.ac-clermont.fr/nextcloud/s/oZfYHdsm7oDm2ax" TargetMode="External"/><Relationship Id="rId5" Type="http://schemas.openxmlformats.org/officeDocument/2006/relationships/image" Target="../media/image29.png"/><Relationship Id="rId4" Type="http://schemas.openxmlformats.org/officeDocument/2006/relationships/hyperlink" Target="https://cirrus.ac-clermont.fr/nextcloud/s/8DpfngJr3dgE3Gn"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cirrus.ac-clermont.fr/nextcloud/s/kDWTsFqHi32F7BX" TargetMode="External"/><Relationship Id="rId2" Type="http://schemas.openxmlformats.org/officeDocument/2006/relationships/image" Target="../media/image31.pn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3.png"/><Relationship Id="rId4"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7" name="ZoneTexte 6"/>
          <p:cNvSpPr txBox="1"/>
          <p:nvPr/>
        </p:nvSpPr>
        <p:spPr>
          <a:xfrm>
            <a:off x="124097" y="99821"/>
            <a:ext cx="11943806" cy="1508105"/>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fr-FR" sz="4800" dirty="0" smtClean="0"/>
              <a:t>L’odyssée de Choum</a:t>
            </a:r>
          </a:p>
          <a:p>
            <a:pPr algn="ctr"/>
            <a:r>
              <a:rPr lang="fr-FR" sz="4400" dirty="0" smtClean="0"/>
              <a:t>Exploitation pédagogique en arts plastiques</a:t>
            </a:r>
            <a:endParaRPr lang="fr-FR" sz="4400" dirty="0"/>
          </a:p>
        </p:txBody>
      </p:sp>
    </p:spTree>
    <p:extLst>
      <p:ext uri="{BB962C8B-B14F-4D97-AF65-F5344CB8AC3E}">
        <p14:creationId xmlns:p14="http://schemas.microsoft.com/office/powerpoint/2010/main" val="188612464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 1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1661035"/>
            <a:ext cx="2366682" cy="3407697"/>
          </a:xfrm>
          <a:prstGeom prst="rect">
            <a:avLst/>
          </a:prstGeom>
        </p:spPr>
      </p:pic>
      <p:sp>
        <p:nvSpPr>
          <p:cNvPr id="2" name="Titre 1"/>
          <p:cNvSpPr>
            <a:spLocks noGrp="1"/>
          </p:cNvSpPr>
          <p:nvPr>
            <p:ph type="title"/>
          </p:nvPr>
        </p:nvSpPr>
        <p:spPr>
          <a:xfrm>
            <a:off x="838200" y="143056"/>
            <a:ext cx="10515600" cy="1325563"/>
          </a:xfrm>
        </p:spPr>
        <p:style>
          <a:lnRef idx="1">
            <a:schemeClr val="accent1"/>
          </a:lnRef>
          <a:fillRef idx="2">
            <a:schemeClr val="accent1"/>
          </a:fillRef>
          <a:effectRef idx="1">
            <a:schemeClr val="accent1"/>
          </a:effectRef>
          <a:fontRef idx="minor">
            <a:schemeClr val="dk1"/>
          </a:fontRef>
        </p:style>
        <p:txBody>
          <a:bodyPr>
            <a:normAutofit/>
          </a:bodyPr>
          <a:lstStyle/>
          <a:p>
            <a:pPr algn="ctr"/>
            <a:r>
              <a:rPr lang="fr-FR" sz="8800" dirty="0" smtClean="0">
                <a:effectLst>
                  <a:outerShdw blurRad="38100" dist="38100" dir="2700000" algn="tl">
                    <a:srgbClr val="000000">
                      <a:alpha val="43137"/>
                    </a:srgbClr>
                  </a:outerShdw>
                </a:effectLst>
                <a:latin typeface="Arial Rounded MT Bold" panose="020F0704030504030204" pitchFamily="34" charset="0"/>
              </a:rPr>
              <a:t>3 films</a:t>
            </a:r>
            <a:endParaRPr lang="fr-FR" sz="8800" dirty="0">
              <a:effectLst>
                <a:outerShdw blurRad="38100" dist="38100" dir="2700000" algn="tl">
                  <a:srgbClr val="000000">
                    <a:alpha val="43137"/>
                  </a:srgbClr>
                </a:outerShdw>
              </a:effectLst>
              <a:latin typeface="Arial Rounded MT Bold" panose="020F0704030504030204" pitchFamily="34" charset="0"/>
            </a:endParaRPr>
          </a:p>
        </p:txBody>
      </p:sp>
      <p:sp>
        <p:nvSpPr>
          <p:cNvPr id="4" name="Rectangle 3"/>
          <p:cNvSpPr/>
          <p:nvPr/>
        </p:nvSpPr>
        <p:spPr>
          <a:xfrm>
            <a:off x="0" y="5018652"/>
            <a:ext cx="2113239" cy="923330"/>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fr-FR" dirty="0" smtClean="0"/>
              <a:t>Le Nid</a:t>
            </a:r>
          </a:p>
          <a:p>
            <a:r>
              <a:rPr lang="fr-FR" dirty="0" smtClean="0"/>
              <a:t>de Sonja </a:t>
            </a:r>
            <a:r>
              <a:rPr lang="fr-FR" dirty="0" err="1" smtClean="0"/>
              <a:t>Rohleder</a:t>
            </a:r>
            <a:endParaRPr lang="fr-FR" dirty="0" smtClean="0"/>
          </a:p>
          <a:p>
            <a:r>
              <a:rPr lang="fr-FR" dirty="0" smtClean="0"/>
              <a:t>Allemagne, 2019, 4'</a:t>
            </a:r>
          </a:p>
        </p:txBody>
      </p:sp>
      <p:sp>
        <p:nvSpPr>
          <p:cNvPr id="5" name="ZoneTexte 4"/>
          <p:cNvSpPr txBox="1"/>
          <p:nvPr/>
        </p:nvSpPr>
        <p:spPr>
          <a:xfrm>
            <a:off x="8673353" y="4983584"/>
            <a:ext cx="3518647" cy="92333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fr-FR" dirty="0" smtClean="0"/>
              <a:t>L'Oiseau et la baleine</a:t>
            </a:r>
          </a:p>
          <a:p>
            <a:r>
              <a:rPr lang="fr-FR" dirty="0" smtClean="0"/>
              <a:t>de Carol Freeman</a:t>
            </a:r>
          </a:p>
          <a:p>
            <a:r>
              <a:rPr lang="fr-FR" dirty="0" smtClean="0"/>
              <a:t>Irlande, 2019, 7'</a:t>
            </a:r>
            <a:endParaRPr lang="fr-FR" dirty="0"/>
          </a:p>
        </p:txBody>
      </p:sp>
      <p:sp>
        <p:nvSpPr>
          <p:cNvPr id="6" name="Rectangle 5"/>
          <p:cNvSpPr/>
          <p:nvPr/>
        </p:nvSpPr>
        <p:spPr>
          <a:xfrm>
            <a:off x="4639236" y="4758320"/>
            <a:ext cx="2689411" cy="923330"/>
          </a:xfrm>
          <a:prstGeom prst="rect">
            <a:avLst/>
          </a:prstGeom>
          <a:solidFill>
            <a:schemeClr val="accent1">
              <a:lumMod val="40000"/>
              <a:lumOff val="60000"/>
            </a:schemeClr>
          </a:solidFill>
        </p:spPr>
        <p:style>
          <a:lnRef idx="1">
            <a:schemeClr val="accent3"/>
          </a:lnRef>
          <a:fillRef idx="2">
            <a:schemeClr val="accent3"/>
          </a:fillRef>
          <a:effectRef idx="1">
            <a:schemeClr val="accent3"/>
          </a:effectRef>
          <a:fontRef idx="minor">
            <a:schemeClr val="dk1"/>
          </a:fontRef>
        </p:style>
        <p:txBody>
          <a:bodyPr wrap="square">
            <a:spAutoFit/>
          </a:bodyPr>
          <a:lstStyle/>
          <a:p>
            <a:r>
              <a:rPr lang="fr-FR" dirty="0" smtClean="0"/>
              <a:t>L'Odyssée de Choum</a:t>
            </a:r>
          </a:p>
          <a:p>
            <a:r>
              <a:rPr lang="fr-FR" dirty="0" smtClean="0"/>
              <a:t>de Julien </a:t>
            </a:r>
            <a:r>
              <a:rPr lang="fr-FR" dirty="0" err="1" smtClean="0"/>
              <a:t>Bisaro</a:t>
            </a:r>
            <a:endParaRPr lang="fr-FR" dirty="0" smtClean="0"/>
          </a:p>
          <a:p>
            <a:r>
              <a:rPr lang="fr-FR" dirty="0" smtClean="0"/>
              <a:t>France/Belgique, 2019, 26'</a:t>
            </a:r>
            <a:endParaRPr lang="fr-FR" dirty="0"/>
          </a:p>
        </p:txBody>
      </p:sp>
      <p:sp>
        <p:nvSpPr>
          <p:cNvPr id="7" name="Rectangle 6"/>
          <p:cNvSpPr/>
          <p:nvPr/>
        </p:nvSpPr>
        <p:spPr>
          <a:xfrm>
            <a:off x="0" y="5934670"/>
            <a:ext cx="3012141" cy="923330"/>
          </a:xfrm>
          <a:prstGeom prst="rect">
            <a:avLst/>
          </a:prstGeom>
          <a:solidFill>
            <a:schemeClr val="accent3">
              <a:lumMod val="40000"/>
              <a:lumOff val="60000"/>
            </a:schemeClr>
          </a:solidFill>
        </p:spPr>
        <p:style>
          <a:lnRef idx="1">
            <a:schemeClr val="accent5"/>
          </a:lnRef>
          <a:fillRef idx="2">
            <a:schemeClr val="accent5"/>
          </a:fillRef>
          <a:effectRef idx="1">
            <a:schemeClr val="accent5"/>
          </a:effectRef>
          <a:fontRef idx="minor">
            <a:schemeClr val="dk1"/>
          </a:fontRef>
        </p:style>
        <p:txBody>
          <a:bodyPr wrap="square">
            <a:spAutoFit/>
          </a:bodyPr>
          <a:lstStyle/>
          <a:p>
            <a:r>
              <a:rPr lang="fr-FR" dirty="0" smtClean="0"/>
              <a:t>Pour charmer ses compères, un bel oiseau se montre très créatif.</a:t>
            </a:r>
            <a:endParaRPr lang="fr-FR" dirty="0"/>
          </a:p>
        </p:txBody>
      </p:sp>
      <p:sp>
        <p:nvSpPr>
          <p:cNvPr id="8" name="Rectangle 7"/>
          <p:cNvSpPr/>
          <p:nvPr/>
        </p:nvSpPr>
        <p:spPr>
          <a:xfrm>
            <a:off x="8673353" y="5906914"/>
            <a:ext cx="3518647" cy="923330"/>
          </a:xfrm>
          <a:prstGeom prst="rect">
            <a:avLst/>
          </a:prstGeom>
          <a:solidFill>
            <a:schemeClr val="accent3">
              <a:lumMod val="40000"/>
              <a:lumOff val="60000"/>
            </a:schemeClr>
          </a:solidFill>
        </p:spPr>
        <p:style>
          <a:lnRef idx="1">
            <a:schemeClr val="accent5"/>
          </a:lnRef>
          <a:fillRef idx="2">
            <a:schemeClr val="accent5"/>
          </a:fillRef>
          <a:effectRef idx="1">
            <a:schemeClr val="accent5"/>
          </a:effectRef>
          <a:fontRef idx="minor">
            <a:schemeClr val="dk1"/>
          </a:fontRef>
        </p:style>
        <p:txBody>
          <a:bodyPr wrap="square">
            <a:spAutoFit/>
          </a:bodyPr>
          <a:lstStyle/>
          <a:p>
            <a:pPr algn="just"/>
            <a:r>
              <a:rPr lang="fr-FR" b="0" i="0" dirty="0" smtClean="0">
                <a:solidFill>
                  <a:srgbClr val="000000"/>
                </a:solidFill>
                <a:effectLst/>
                <a:latin typeface="BrownStd"/>
              </a:rPr>
              <a:t>Une jeune baleine, séparée de sa famille, fait un bout de chemin avec un oiseau en cage.</a:t>
            </a:r>
            <a:endParaRPr lang="fr-FR" dirty="0"/>
          </a:p>
        </p:txBody>
      </p:sp>
      <p:sp>
        <p:nvSpPr>
          <p:cNvPr id="9" name="Rectangle 8"/>
          <p:cNvSpPr/>
          <p:nvPr/>
        </p:nvSpPr>
        <p:spPr>
          <a:xfrm>
            <a:off x="3012141" y="5662799"/>
            <a:ext cx="5661212" cy="1200329"/>
          </a:xfrm>
          <a:prstGeom prst="rect">
            <a:avLst/>
          </a:prstGeom>
          <a:solidFill>
            <a:schemeClr val="accent1">
              <a:lumMod val="20000"/>
              <a:lumOff val="80000"/>
            </a:schemeClr>
          </a:solidFill>
        </p:spPr>
        <p:style>
          <a:lnRef idx="1">
            <a:schemeClr val="accent5"/>
          </a:lnRef>
          <a:fillRef idx="2">
            <a:schemeClr val="accent5"/>
          </a:fillRef>
          <a:effectRef idx="1">
            <a:schemeClr val="accent5"/>
          </a:effectRef>
          <a:fontRef idx="minor">
            <a:schemeClr val="dk1"/>
          </a:fontRef>
        </p:style>
        <p:txBody>
          <a:bodyPr wrap="square">
            <a:spAutoFit/>
          </a:bodyPr>
          <a:lstStyle/>
          <a:p>
            <a:pPr algn="just"/>
            <a:r>
              <a:rPr lang="fr-FR" dirty="0" smtClean="0"/>
              <a:t>Choum, la petite chouette, vient juste d’éclore lorsque la tempête renverse l’arbre qui l’abritait. Tombée du nid, la voilà qui s'élance cahin-caha poussant le second œuf de la nichée à la recherche d’une maman...</a:t>
            </a:r>
            <a:endParaRPr lang="fr-FR" dirty="0"/>
          </a:p>
        </p:txBody>
      </p:sp>
      <p:pic>
        <p:nvPicPr>
          <p:cNvPr id="11" name="Image 10"/>
          <p:cNvPicPr>
            <a:picLocks noChangeAspect="1"/>
          </p:cNvPicPr>
          <p:nvPr/>
        </p:nvPicPr>
        <p:blipFill>
          <a:blip r:embed="rId3"/>
          <a:stretch>
            <a:fillRect/>
          </a:stretch>
        </p:blipFill>
        <p:spPr>
          <a:xfrm>
            <a:off x="4746812" y="1468619"/>
            <a:ext cx="2474258" cy="3307832"/>
          </a:xfrm>
          <a:prstGeom prst="rect">
            <a:avLst/>
          </a:prstGeom>
        </p:spPr>
      </p:pic>
      <p:pic>
        <p:nvPicPr>
          <p:cNvPr id="12" name="Image 1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601200" y="1620193"/>
            <a:ext cx="2590800" cy="3396832"/>
          </a:xfrm>
          <a:prstGeom prst="rect">
            <a:avLst/>
          </a:prstGeom>
        </p:spPr>
      </p:pic>
    </p:spTree>
    <p:extLst>
      <p:ext uri="{BB962C8B-B14F-4D97-AF65-F5344CB8AC3E}">
        <p14:creationId xmlns:p14="http://schemas.microsoft.com/office/powerpoint/2010/main" val="273951650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p:cNvPicPr>
            <a:picLocks noGrp="1" noChangeAspect="1"/>
          </p:cNvPicPr>
          <p:nvPr>
            <p:ph idx="1"/>
          </p:nvPr>
        </p:nvPicPr>
        <p:blipFill>
          <a:blip r:embed="rId2"/>
          <a:stretch>
            <a:fillRect/>
          </a:stretch>
        </p:blipFill>
        <p:spPr>
          <a:xfrm>
            <a:off x="-1" y="0"/>
            <a:ext cx="12195187" cy="6858000"/>
          </a:xfrm>
          <a:prstGeom prst="rect">
            <a:avLst/>
          </a:prstGeom>
        </p:spPr>
      </p:pic>
      <p:sp>
        <p:nvSpPr>
          <p:cNvPr id="2" name="Titre 1"/>
          <p:cNvSpPr>
            <a:spLocks noGrp="1"/>
          </p:cNvSpPr>
          <p:nvPr>
            <p:ph type="title"/>
          </p:nvPr>
        </p:nvSpPr>
        <p:spPr/>
        <p:txBody>
          <a:bodyPr/>
          <a:lstStyle/>
          <a:p>
            <a:r>
              <a:rPr lang="fr-FR" sz="6600" b="1" dirty="0" smtClean="0">
                <a:solidFill>
                  <a:schemeClr val="bg1"/>
                </a:solidFill>
                <a:latin typeface="Arial Rounded MT Bold" panose="020F0704030504030204" pitchFamily="34" charset="0"/>
              </a:rPr>
              <a:t>Sommaire</a:t>
            </a:r>
            <a:r>
              <a:rPr lang="fr-FR" dirty="0" smtClean="0"/>
              <a:t> </a:t>
            </a:r>
            <a:endParaRPr lang="fr-FR" dirty="0"/>
          </a:p>
        </p:txBody>
      </p:sp>
      <p:sp>
        <p:nvSpPr>
          <p:cNvPr id="3" name="ZoneTexte 2"/>
          <p:cNvSpPr txBox="1"/>
          <p:nvPr/>
        </p:nvSpPr>
        <p:spPr>
          <a:xfrm>
            <a:off x="7589521" y="2643128"/>
            <a:ext cx="4098174" cy="2246769"/>
          </a:xfrm>
          <a:prstGeom prst="rect">
            <a:avLst/>
          </a:prstGeom>
          <a:effectLst>
            <a:softEdge rad="635000"/>
          </a:effectLst>
        </p:spPr>
        <p:style>
          <a:lnRef idx="2">
            <a:schemeClr val="accent1"/>
          </a:lnRef>
          <a:fillRef idx="1">
            <a:schemeClr val="lt1"/>
          </a:fillRef>
          <a:effectRef idx="0">
            <a:schemeClr val="accent1"/>
          </a:effectRef>
          <a:fontRef idx="minor">
            <a:schemeClr val="dk1"/>
          </a:fontRef>
        </p:style>
        <p:txBody>
          <a:bodyPr wrap="square" rtlCol="0">
            <a:spAutoFit/>
          </a:bodyPr>
          <a:lstStyle/>
          <a:p>
            <a:r>
              <a:rPr lang="fr-FR" sz="2000" b="1" dirty="0" smtClean="0"/>
              <a:t>1. Le contraste en lien avec « Le nid »</a:t>
            </a:r>
          </a:p>
          <a:p>
            <a:r>
              <a:rPr lang="fr-FR" sz="2000" b="1" dirty="0" smtClean="0"/>
              <a:t>2. </a:t>
            </a:r>
            <a:r>
              <a:rPr lang="fr-FR" sz="2000" b="1" dirty="0"/>
              <a:t>Le personnage de la </a:t>
            </a:r>
            <a:r>
              <a:rPr lang="fr-FR" sz="2000" b="1" dirty="0" smtClean="0"/>
              <a:t>chouette en lien avec « L’odyssée de </a:t>
            </a:r>
            <a:r>
              <a:rPr lang="fr-FR" sz="2000" b="1" dirty="0" err="1" smtClean="0"/>
              <a:t>Choum</a:t>
            </a:r>
            <a:r>
              <a:rPr lang="fr-FR" sz="2000" b="1" dirty="0" smtClean="0"/>
              <a:t> »</a:t>
            </a:r>
          </a:p>
          <a:p>
            <a:r>
              <a:rPr lang="fr-FR" sz="2000" b="1" dirty="0" smtClean="0"/>
              <a:t>3. </a:t>
            </a:r>
            <a:r>
              <a:rPr lang="fr-FR" sz="2000" b="1" dirty="0"/>
              <a:t>Représenter le </a:t>
            </a:r>
            <a:r>
              <a:rPr lang="fr-FR" sz="2000" b="1" dirty="0" smtClean="0"/>
              <a:t>ciel en lien avec « l’oiseau et la baleine »</a:t>
            </a:r>
          </a:p>
          <a:p>
            <a:r>
              <a:rPr lang="fr-FR" sz="2000" b="1" dirty="0" smtClean="0"/>
              <a:t>4. Photogrammes des films</a:t>
            </a:r>
          </a:p>
          <a:p>
            <a:r>
              <a:rPr lang="fr-FR" sz="2000" b="1" dirty="0" smtClean="0"/>
              <a:t>5. Réseaux d’albums</a:t>
            </a:r>
            <a:endParaRPr lang="fr-FR" sz="2000" b="1" dirty="0"/>
          </a:p>
        </p:txBody>
      </p:sp>
    </p:spTree>
    <p:extLst>
      <p:ext uri="{BB962C8B-B14F-4D97-AF65-F5344CB8AC3E}">
        <p14:creationId xmlns:p14="http://schemas.microsoft.com/office/powerpoint/2010/main" val="257104754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rgbClr val="00B0F0"/>
            </a:gs>
            <a:gs pos="74000">
              <a:schemeClr val="accent1">
                <a:lumMod val="45000"/>
                <a:lumOff val="55000"/>
              </a:schemeClr>
            </a:gs>
            <a:gs pos="83000">
              <a:srgbClr val="00B0F0"/>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4" name="Imag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98268" y="1143838"/>
            <a:ext cx="3217025" cy="4634837"/>
          </a:xfrm>
          <a:prstGeom prst="rect">
            <a:avLst/>
          </a:prstGeom>
        </p:spPr>
      </p:pic>
      <p:sp>
        <p:nvSpPr>
          <p:cNvPr id="5" name="Rectangle à coins arrondis 4"/>
          <p:cNvSpPr/>
          <p:nvPr/>
        </p:nvSpPr>
        <p:spPr>
          <a:xfrm>
            <a:off x="4688378" y="64515"/>
            <a:ext cx="7349651" cy="6793485"/>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fr-FR" sz="3200" b="1" dirty="0" smtClean="0"/>
              <a:t>Travail autour du contraste : </a:t>
            </a:r>
          </a:p>
          <a:p>
            <a:pPr algn="ctr"/>
            <a:endParaRPr lang="fr-FR" dirty="0" smtClean="0"/>
          </a:p>
          <a:p>
            <a:pPr algn="ctr"/>
            <a:r>
              <a:rPr lang="fr-FR" b="1" dirty="0" smtClean="0"/>
              <a:t>Peindre avec des couleurs contrastées</a:t>
            </a:r>
            <a:endParaRPr lang="fr-FR" b="1" dirty="0"/>
          </a:p>
          <a:p>
            <a:pPr algn="ctr"/>
            <a:endParaRPr lang="fr-FR" dirty="0" smtClean="0"/>
          </a:p>
          <a:p>
            <a:pPr algn="ctr"/>
            <a:endParaRPr lang="fr-FR" dirty="0"/>
          </a:p>
          <a:p>
            <a:pPr algn="ctr"/>
            <a:endParaRPr lang="fr-FR" dirty="0" smtClean="0"/>
          </a:p>
          <a:p>
            <a:pPr algn="ctr"/>
            <a:endParaRPr lang="fr-FR" dirty="0" smtClean="0"/>
          </a:p>
          <a:p>
            <a:pPr algn="ctr"/>
            <a:endParaRPr lang="fr-FR" dirty="0"/>
          </a:p>
          <a:p>
            <a:pPr algn="ctr"/>
            <a:endParaRPr lang="fr-FR" dirty="0" smtClean="0"/>
          </a:p>
          <a:p>
            <a:pPr algn="ctr"/>
            <a:endParaRPr lang="fr-FR" dirty="0"/>
          </a:p>
          <a:p>
            <a:pPr algn="ctr"/>
            <a:r>
              <a:rPr lang="fr-FR" b="1" dirty="0" smtClean="0"/>
              <a:t>Trier des matières en contraste </a:t>
            </a:r>
          </a:p>
          <a:p>
            <a:pPr algn="ctr"/>
            <a:endParaRPr lang="fr-FR" dirty="0"/>
          </a:p>
          <a:p>
            <a:pPr algn="ctr"/>
            <a:r>
              <a:rPr lang="fr-FR" dirty="0"/>
              <a:t>Matières variées placées dans des barquettes pouvant évoquer douceur et rugosité (laine, feutrine, tissu polaire, morceau de coton, plume, mousse…/ sable, gravier, écorce, toile émeri, tampon </a:t>
            </a:r>
            <a:r>
              <a:rPr lang="fr-FR" dirty="0" err="1"/>
              <a:t>jex</a:t>
            </a:r>
            <a:r>
              <a:rPr lang="fr-FR" dirty="0"/>
              <a:t>, toile de jute, papier de ponçage, carton ondulé…). Selon le niveau de classe, premier travail sur le touché associé au langage. Effectuer ensuite des tris (doux, pas doux…), des classements (rugueux, lisse,…). Demander aux enfants de choisir une matière douce et de composer un petit carré doux (support de 7 à 10 cm) puis son contraire (pas doux</a:t>
            </a:r>
            <a:r>
              <a:rPr lang="fr-FR" dirty="0" smtClean="0"/>
              <a:t>).</a:t>
            </a:r>
            <a:endParaRPr lang="fr-FR" dirty="0"/>
          </a:p>
          <a:p>
            <a:pPr algn="ctr"/>
            <a:endParaRPr lang="fr-FR" dirty="0" smtClean="0"/>
          </a:p>
          <a:p>
            <a:pPr algn="ctr"/>
            <a:endParaRPr lang="fr-FR" dirty="0"/>
          </a:p>
        </p:txBody>
      </p:sp>
      <p:pic>
        <p:nvPicPr>
          <p:cNvPr id="6" name="Imag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929851" y="1307741"/>
            <a:ext cx="1597106" cy="1597106"/>
          </a:xfrm>
          <a:prstGeom prst="rect">
            <a:avLst/>
          </a:prstGeom>
        </p:spPr>
      </p:pic>
      <p:pic>
        <p:nvPicPr>
          <p:cNvPr id="7" name="Image 6"/>
          <p:cNvPicPr>
            <a:picLocks noChangeAspect="1"/>
          </p:cNvPicPr>
          <p:nvPr/>
        </p:nvPicPr>
        <p:blipFill>
          <a:blip r:embed="rId4" cstate="email">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10416649" y="1237332"/>
            <a:ext cx="1304139" cy="1741093"/>
          </a:xfrm>
          <a:prstGeom prst="rect">
            <a:avLst/>
          </a:prstGeom>
        </p:spPr>
      </p:pic>
      <p:pic>
        <p:nvPicPr>
          <p:cNvPr id="8" name="Image 7"/>
          <p:cNvPicPr>
            <a:picLocks noChangeAspect="1"/>
          </p:cNvPicPr>
          <p:nvPr/>
        </p:nvPicPr>
        <p:blipFill rotWithShape="1">
          <a:blip r:embed="rId6" cstate="email">
            <a:extLst>
              <a:ext uri="{28A0092B-C50C-407E-A947-70E740481C1C}">
                <a14:useLocalDpi xmlns:a14="http://schemas.microsoft.com/office/drawing/2010/main"/>
              </a:ext>
            </a:extLst>
          </a:blip>
          <a:srcRect t="12889"/>
          <a:stretch/>
        </p:blipFill>
        <p:spPr>
          <a:xfrm>
            <a:off x="6526956" y="1307741"/>
            <a:ext cx="2444563" cy="1597106"/>
          </a:xfrm>
          <a:prstGeom prst="rect">
            <a:avLst/>
          </a:prstGeom>
        </p:spPr>
      </p:pic>
      <p:pic>
        <p:nvPicPr>
          <p:cNvPr id="1026" name="Picture 2" descr="630 idées de Arts visuels et histoire de l'Art | arts visuels, art,  histoire de l'art"/>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9078485" y="1236638"/>
            <a:ext cx="1231198" cy="173931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www.fondation-lamap.org/sites/default/files/upload/media/ressources/activites/11478_Le_toucher_em_La_Classe_maternelle_em_/toucher-1265-11herisson2.jpg"/>
          <p:cNvPicPr>
            <a:picLocks noChangeAspect="1" noChangeArrowheads="1"/>
          </p:cNvPicPr>
          <p:nvPr/>
        </p:nvPicPr>
        <p:blipFill rotWithShape="1">
          <a:blip r:embed="rId8" cstate="email">
            <a:extLst>
              <a:ext uri="{28A0092B-C50C-407E-A947-70E740481C1C}">
                <a14:useLocalDpi xmlns:a14="http://schemas.microsoft.com/office/drawing/2010/main"/>
              </a:ext>
            </a:extLst>
          </a:blip>
          <a:srcRect/>
          <a:stretch/>
        </p:blipFill>
        <p:spPr bwMode="auto">
          <a:xfrm>
            <a:off x="10869105" y="5909873"/>
            <a:ext cx="1322895" cy="948128"/>
          </a:xfrm>
          <a:prstGeom prst="rect">
            <a:avLst/>
          </a:prstGeom>
          <a:noFill/>
          <a:extLst>
            <a:ext uri="{909E8E84-426E-40DD-AFC4-6F175D3DCCD1}">
              <a14:hiddenFill xmlns:a14="http://schemas.microsoft.com/office/drawing/2010/main">
                <a:solidFill>
                  <a:srgbClr val="FFFFFF"/>
                </a:solidFill>
              </a14:hiddenFill>
            </a:ext>
          </a:extLst>
        </p:spPr>
      </p:pic>
      <p:pic>
        <p:nvPicPr>
          <p:cNvPr id="9" name="Image 8"/>
          <p:cNvPicPr>
            <a:picLocks noChangeAspect="1"/>
          </p:cNvPicPr>
          <p:nvPr/>
        </p:nvPicPr>
        <p:blipFill>
          <a:blip r:embed="rId9"/>
          <a:stretch>
            <a:fillRect/>
          </a:stretch>
        </p:blipFill>
        <p:spPr>
          <a:xfrm>
            <a:off x="9571462" y="5898873"/>
            <a:ext cx="1297643" cy="959127"/>
          </a:xfrm>
          <a:prstGeom prst="rect">
            <a:avLst/>
          </a:prstGeom>
        </p:spPr>
      </p:pic>
    </p:spTree>
    <p:extLst>
      <p:ext uri="{BB962C8B-B14F-4D97-AF65-F5344CB8AC3E}">
        <p14:creationId xmlns:p14="http://schemas.microsoft.com/office/powerpoint/2010/main" val="113540415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24111" y="840538"/>
            <a:ext cx="3734493" cy="4994653"/>
          </a:xfrm>
          <a:prstGeom prst="rect">
            <a:avLst/>
          </a:prstGeom>
        </p:spPr>
      </p:pic>
      <p:sp>
        <p:nvSpPr>
          <p:cNvPr id="5" name="Rectangle à coins arrondis 4"/>
          <p:cNvSpPr/>
          <p:nvPr/>
        </p:nvSpPr>
        <p:spPr>
          <a:xfrm>
            <a:off x="4378305" y="107171"/>
            <a:ext cx="7545214" cy="633669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b="1" dirty="0" smtClean="0"/>
              <a:t>Travail autour de la chouette</a:t>
            </a:r>
          </a:p>
          <a:p>
            <a:pPr algn="ctr"/>
            <a:endParaRPr lang="fr-FR" dirty="0"/>
          </a:p>
          <a:p>
            <a:pPr algn="ctr"/>
            <a:endParaRPr lang="fr-FR" dirty="0" smtClean="0"/>
          </a:p>
          <a:p>
            <a:pPr algn="ctr"/>
            <a:endParaRPr lang="fr-FR" dirty="0"/>
          </a:p>
          <a:p>
            <a:pPr algn="ctr"/>
            <a:endParaRPr lang="fr-FR" dirty="0" smtClean="0"/>
          </a:p>
          <a:p>
            <a:pPr algn="ctr"/>
            <a:endParaRPr lang="fr-FR" dirty="0"/>
          </a:p>
          <a:p>
            <a:pPr algn="ctr"/>
            <a:endParaRPr lang="fr-FR" dirty="0" smtClean="0"/>
          </a:p>
          <a:p>
            <a:pPr algn="ctr"/>
            <a:endParaRPr lang="fr-FR" dirty="0"/>
          </a:p>
          <a:p>
            <a:pPr algn="ctr"/>
            <a:endParaRPr lang="fr-FR" dirty="0"/>
          </a:p>
          <a:p>
            <a:pPr algn="ctr"/>
            <a:endParaRPr lang="fr-FR" dirty="0" smtClean="0"/>
          </a:p>
          <a:p>
            <a:pPr algn="ctr"/>
            <a:endParaRPr lang="fr-FR" dirty="0"/>
          </a:p>
          <a:p>
            <a:pPr algn="ctr"/>
            <a:endParaRPr lang="fr-FR" dirty="0"/>
          </a:p>
          <a:p>
            <a:pPr algn="ctr"/>
            <a:endParaRPr lang="fr-FR" dirty="0" smtClean="0"/>
          </a:p>
          <a:p>
            <a:pPr algn="ctr"/>
            <a:endParaRPr lang="fr-FR" dirty="0"/>
          </a:p>
          <a:p>
            <a:pPr algn="ctr"/>
            <a:endParaRPr lang="fr-FR" dirty="0" smtClean="0"/>
          </a:p>
          <a:p>
            <a:pPr algn="ctr"/>
            <a:endParaRPr lang="fr-FR" dirty="0"/>
          </a:p>
          <a:p>
            <a:pPr algn="ctr"/>
            <a:endParaRPr lang="fr-FR" dirty="0" smtClean="0"/>
          </a:p>
          <a:p>
            <a:pPr algn="ctr"/>
            <a:endParaRPr lang="fr-FR" dirty="0"/>
          </a:p>
          <a:p>
            <a:pPr algn="ctr"/>
            <a:endParaRPr lang="fr-FR" dirty="0" smtClean="0"/>
          </a:p>
        </p:txBody>
      </p:sp>
      <p:pic>
        <p:nvPicPr>
          <p:cNvPr id="2050" name="Picture 2" descr="Album Bébés chouettes, Martin Waddell | 1,2,3 Coup2pouce"/>
          <p:cNvPicPr>
            <a:picLocks noChangeAspect="1" noChangeArrowheads="1"/>
          </p:cNvPicPr>
          <p:nvPr/>
        </p:nvPicPr>
        <p:blipFill>
          <a:blip r:embed="rId3" cstate="email">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a:ext>
            </a:extLst>
          </a:blip>
          <a:srcRect/>
          <a:stretch>
            <a:fillRect/>
          </a:stretch>
        </p:blipFill>
        <p:spPr bwMode="auto">
          <a:xfrm>
            <a:off x="4564479" y="1062603"/>
            <a:ext cx="1779694" cy="2372925"/>
          </a:xfrm>
          <a:prstGeom prst="rect">
            <a:avLst/>
          </a:prstGeom>
          <a:noFill/>
          <a:extLst>
            <a:ext uri="{909E8E84-426E-40DD-AFC4-6F175D3DCCD1}">
              <a14:hiddenFill xmlns:a14="http://schemas.microsoft.com/office/drawing/2010/main">
                <a:solidFill>
                  <a:srgbClr val="FFFFFF"/>
                </a:solidFill>
              </a14:hiddenFill>
            </a:ext>
          </a:extLst>
        </p:spPr>
      </p:pic>
      <p:sp>
        <p:nvSpPr>
          <p:cNvPr id="7" name="ZoneTexte 6"/>
          <p:cNvSpPr txBox="1"/>
          <p:nvPr/>
        </p:nvSpPr>
        <p:spPr>
          <a:xfrm>
            <a:off x="4702629" y="3435531"/>
            <a:ext cx="1779694" cy="276999"/>
          </a:xfrm>
          <a:prstGeom prst="rect">
            <a:avLst/>
          </a:prstGeom>
          <a:noFill/>
        </p:spPr>
        <p:txBody>
          <a:bodyPr wrap="square" rtlCol="0">
            <a:spAutoFit/>
          </a:bodyPr>
          <a:lstStyle/>
          <a:p>
            <a:pPr algn="ctr"/>
            <a:r>
              <a:rPr lang="fr-FR" sz="1200" dirty="0" smtClean="0">
                <a:solidFill>
                  <a:schemeClr val="bg1"/>
                </a:solidFill>
              </a:rPr>
              <a:t>Collage en papier journal </a:t>
            </a:r>
            <a:endParaRPr lang="fr-FR" sz="1200" dirty="0">
              <a:solidFill>
                <a:schemeClr val="bg1"/>
              </a:solidFill>
            </a:endParaRPr>
          </a:p>
        </p:txBody>
      </p:sp>
      <p:pic>
        <p:nvPicPr>
          <p:cNvPr id="8" name="Image 7"/>
          <p:cNvPicPr>
            <a:picLocks noChangeAspect="1"/>
          </p:cNvPicPr>
          <p:nvPr/>
        </p:nvPicPr>
        <p:blipFill>
          <a:blip r:embed="rId5">
            <a:extLst>
              <a:ext uri="{BEBA8EAE-BF5A-486C-A8C5-ECC9F3942E4B}">
                <a14:imgProps xmlns:a14="http://schemas.microsoft.com/office/drawing/2010/main">
                  <a14:imgLayer r:embed="rId6">
                    <a14:imgEffect>
                      <a14:brightnessContrast bright="20000" contrast="20000"/>
                    </a14:imgEffect>
                  </a14:imgLayer>
                </a14:imgProps>
              </a:ext>
            </a:extLst>
          </a:blip>
          <a:stretch>
            <a:fillRect/>
          </a:stretch>
        </p:blipFill>
        <p:spPr>
          <a:xfrm>
            <a:off x="6489864" y="1065940"/>
            <a:ext cx="1661048" cy="2372925"/>
          </a:xfrm>
          <a:prstGeom prst="rect">
            <a:avLst/>
          </a:prstGeom>
        </p:spPr>
      </p:pic>
      <p:sp>
        <p:nvSpPr>
          <p:cNvPr id="9" name="ZoneTexte 8"/>
          <p:cNvSpPr txBox="1"/>
          <p:nvPr/>
        </p:nvSpPr>
        <p:spPr>
          <a:xfrm>
            <a:off x="6578420" y="3435530"/>
            <a:ext cx="1640793" cy="276999"/>
          </a:xfrm>
          <a:prstGeom prst="rect">
            <a:avLst/>
          </a:prstGeom>
          <a:noFill/>
        </p:spPr>
        <p:txBody>
          <a:bodyPr wrap="square" rtlCol="0">
            <a:spAutoFit/>
          </a:bodyPr>
          <a:lstStyle/>
          <a:p>
            <a:r>
              <a:rPr lang="fr-FR" sz="1200" dirty="0" smtClean="0">
                <a:solidFill>
                  <a:schemeClr val="bg1"/>
                </a:solidFill>
              </a:rPr>
              <a:t>Gouache au coton tige</a:t>
            </a:r>
            <a:endParaRPr lang="fr-FR" sz="1200" dirty="0">
              <a:solidFill>
                <a:schemeClr val="bg1"/>
              </a:solidFill>
            </a:endParaRPr>
          </a:p>
        </p:txBody>
      </p:sp>
      <p:pic>
        <p:nvPicPr>
          <p:cNvPr id="2052" name="Picture 4" descr="40 idées de Bébés chouettes | bébés chouettes, chouette, chouette hibou"/>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8247009" y="1062603"/>
            <a:ext cx="1780298" cy="2372925"/>
          </a:xfrm>
          <a:prstGeom prst="rect">
            <a:avLst/>
          </a:prstGeom>
          <a:noFill/>
          <a:extLst>
            <a:ext uri="{909E8E84-426E-40DD-AFC4-6F175D3DCCD1}">
              <a14:hiddenFill xmlns:a14="http://schemas.microsoft.com/office/drawing/2010/main">
                <a:solidFill>
                  <a:srgbClr val="FFFFFF"/>
                </a:solidFill>
              </a14:hiddenFill>
            </a:ext>
          </a:extLst>
        </p:spPr>
      </p:pic>
      <p:sp>
        <p:nvSpPr>
          <p:cNvPr id="10" name="ZoneTexte 9"/>
          <p:cNvSpPr txBox="1"/>
          <p:nvPr/>
        </p:nvSpPr>
        <p:spPr>
          <a:xfrm>
            <a:off x="8286429" y="3435529"/>
            <a:ext cx="1786071" cy="276999"/>
          </a:xfrm>
          <a:prstGeom prst="rect">
            <a:avLst/>
          </a:prstGeom>
          <a:noFill/>
        </p:spPr>
        <p:txBody>
          <a:bodyPr wrap="square" rtlCol="0">
            <a:spAutoFit/>
          </a:bodyPr>
          <a:lstStyle/>
          <a:p>
            <a:pPr algn="ctr"/>
            <a:r>
              <a:rPr lang="fr-FR" sz="1200" dirty="0">
                <a:solidFill>
                  <a:schemeClr val="bg1"/>
                </a:solidFill>
              </a:rPr>
              <a:t>Graphisme sur silhouette</a:t>
            </a:r>
          </a:p>
        </p:txBody>
      </p:sp>
      <p:pic>
        <p:nvPicPr>
          <p:cNvPr id="11" name="Image 1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662605" y="3712528"/>
            <a:ext cx="1725038" cy="2122663"/>
          </a:xfrm>
          <a:prstGeom prst="rect">
            <a:avLst/>
          </a:prstGeom>
        </p:spPr>
      </p:pic>
      <p:sp>
        <p:nvSpPr>
          <p:cNvPr id="12" name="ZoneTexte 11"/>
          <p:cNvSpPr txBox="1"/>
          <p:nvPr/>
        </p:nvSpPr>
        <p:spPr>
          <a:xfrm>
            <a:off x="4652812" y="5837805"/>
            <a:ext cx="1704074" cy="276999"/>
          </a:xfrm>
          <a:prstGeom prst="rect">
            <a:avLst/>
          </a:prstGeom>
          <a:noFill/>
        </p:spPr>
        <p:txBody>
          <a:bodyPr wrap="square" rtlCol="0">
            <a:spAutoFit/>
          </a:bodyPr>
          <a:lstStyle/>
          <a:p>
            <a:pPr algn="ctr"/>
            <a:r>
              <a:rPr lang="fr-FR" sz="1200" dirty="0">
                <a:solidFill>
                  <a:schemeClr val="bg1"/>
                </a:solidFill>
              </a:rPr>
              <a:t>Encres et feutre noir</a:t>
            </a:r>
          </a:p>
        </p:txBody>
      </p:sp>
      <p:pic>
        <p:nvPicPr>
          <p:cNvPr id="13" name="Image 12"/>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0176624" y="1062603"/>
            <a:ext cx="1625117" cy="2372925"/>
          </a:xfrm>
          <a:prstGeom prst="rect">
            <a:avLst/>
          </a:prstGeom>
        </p:spPr>
      </p:pic>
      <p:sp>
        <p:nvSpPr>
          <p:cNvPr id="14" name="ZoneTexte 13"/>
          <p:cNvSpPr txBox="1"/>
          <p:nvPr/>
        </p:nvSpPr>
        <p:spPr>
          <a:xfrm>
            <a:off x="10162824" y="3435529"/>
            <a:ext cx="1625117" cy="276999"/>
          </a:xfrm>
          <a:prstGeom prst="rect">
            <a:avLst/>
          </a:prstGeom>
          <a:noFill/>
        </p:spPr>
        <p:txBody>
          <a:bodyPr wrap="square" rtlCol="0">
            <a:spAutoFit/>
          </a:bodyPr>
          <a:lstStyle/>
          <a:p>
            <a:pPr algn="ctr"/>
            <a:r>
              <a:rPr lang="fr-FR" sz="1200" dirty="0" smtClean="0">
                <a:solidFill>
                  <a:schemeClr val="bg1"/>
                </a:solidFill>
              </a:rPr>
              <a:t>Collage carton </a:t>
            </a:r>
            <a:endParaRPr lang="fr-FR" sz="1200" dirty="0">
              <a:solidFill>
                <a:schemeClr val="bg1"/>
              </a:solidFill>
            </a:endParaRPr>
          </a:p>
        </p:txBody>
      </p:sp>
      <p:pic>
        <p:nvPicPr>
          <p:cNvPr id="2" name="Image 1"/>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6516736" y="3723087"/>
            <a:ext cx="1702477" cy="2122663"/>
          </a:xfrm>
          <a:prstGeom prst="rect">
            <a:avLst/>
          </a:prstGeom>
        </p:spPr>
      </p:pic>
      <p:sp>
        <p:nvSpPr>
          <p:cNvPr id="3" name="ZoneTexte 2"/>
          <p:cNvSpPr txBox="1"/>
          <p:nvPr/>
        </p:nvSpPr>
        <p:spPr>
          <a:xfrm>
            <a:off x="6559605" y="5834847"/>
            <a:ext cx="1633124" cy="461665"/>
          </a:xfrm>
          <a:prstGeom prst="rect">
            <a:avLst/>
          </a:prstGeom>
          <a:noFill/>
        </p:spPr>
        <p:txBody>
          <a:bodyPr wrap="square" rtlCol="0">
            <a:spAutoFit/>
          </a:bodyPr>
          <a:lstStyle/>
          <a:p>
            <a:pPr algn="ctr"/>
            <a:r>
              <a:rPr lang="fr-FR" sz="1200" dirty="0">
                <a:solidFill>
                  <a:schemeClr val="bg1"/>
                </a:solidFill>
              </a:rPr>
              <a:t>Collage de plumes et autres matériaux</a:t>
            </a:r>
          </a:p>
        </p:txBody>
      </p:sp>
      <p:pic>
        <p:nvPicPr>
          <p:cNvPr id="6" name="Image 5"/>
          <p:cNvPicPr>
            <a:picLocks noChangeAspect="1"/>
          </p:cNvPicPr>
          <p:nvPr/>
        </p:nvPicPr>
        <p:blipFill rotWithShape="1">
          <a:blip r:embed="rId11" cstate="email">
            <a:extLst>
              <a:ext uri="{28A0092B-C50C-407E-A947-70E740481C1C}">
                <a14:useLocalDpi xmlns:a14="http://schemas.microsoft.com/office/drawing/2010/main"/>
              </a:ext>
            </a:extLst>
          </a:blip>
          <a:srcRect/>
          <a:stretch/>
        </p:blipFill>
        <p:spPr>
          <a:xfrm>
            <a:off x="8387565" y="3696603"/>
            <a:ext cx="1606906" cy="2159861"/>
          </a:xfrm>
          <a:prstGeom prst="rect">
            <a:avLst/>
          </a:prstGeom>
        </p:spPr>
      </p:pic>
      <p:sp>
        <p:nvSpPr>
          <p:cNvPr id="15" name="ZoneTexte 14"/>
          <p:cNvSpPr txBox="1"/>
          <p:nvPr/>
        </p:nvSpPr>
        <p:spPr>
          <a:xfrm>
            <a:off x="8465942" y="5836750"/>
            <a:ext cx="1528529" cy="461665"/>
          </a:xfrm>
          <a:prstGeom prst="rect">
            <a:avLst/>
          </a:prstGeom>
          <a:noFill/>
        </p:spPr>
        <p:txBody>
          <a:bodyPr wrap="square" rtlCol="0">
            <a:spAutoFit/>
          </a:bodyPr>
          <a:lstStyle/>
          <a:p>
            <a:pPr algn="ctr"/>
            <a:r>
              <a:rPr lang="fr-FR" sz="1200" dirty="0">
                <a:solidFill>
                  <a:schemeClr val="bg1"/>
                </a:solidFill>
              </a:rPr>
              <a:t>Feutre doré sur papier noir</a:t>
            </a:r>
          </a:p>
        </p:txBody>
      </p:sp>
      <p:pic>
        <p:nvPicPr>
          <p:cNvPr id="17" name="Image 16"/>
          <p:cNvPicPr>
            <a:picLocks noChangeAspect="1"/>
          </p:cNvPicPr>
          <p:nvPr/>
        </p:nvPicPr>
        <p:blipFill rotWithShape="1">
          <a:blip r:embed="rId12" cstate="email">
            <a:extLst>
              <a:ext uri="{28A0092B-C50C-407E-A947-70E740481C1C}">
                <a14:useLocalDpi xmlns:a14="http://schemas.microsoft.com/office/drawing/2010/main"/>
              </a:ext>
            </a:extLst>
          </a:blip>
          <a:srcRect/>
          <a:stretch/>
        </p:blipFill>
        <p:spPr>
          <a:xfrm>
            <a:off x="10155568" y="3723087"/>
            <a:ext cx="1606854" cy="1705536"/>
          </a:xfrm>
          <a:prstGeom prst="rect">
            <a:avLst/>
          </a:prstGeom>
        </p:spPr>
      </p:pic>
      <p:sp>
        <p:nvSpPr>
          <p:cNvPr id="18" name="ZoneTexte 17"/>
          <p:cNvSpPr txBox="1"/>
          <p:nvPr/>
        </p:nvSpPr>
        <p:spPr>
          <a:xfrm>
            <a:off x="10176624" y="5428623"/>
            <a:ext cx="1585798" cy="276999"/>
          </a:xfrm>
          <a:prstGeom prst="rect">
            <a:avLst/>
          </a:prstGeom>
          <a:noFill/>
        </p:spPr>
        <p:txBody>
          <a:bodyPr wrap="square" rtlCol="0">
            <a:spAutoFit/>
          </a:bodyPr>
          <a:lstStyle/>
          <a:p>
            <a:pPr algn="ctr"/>
            <a:r>
              <a:rPr lang="fr-FR" sz="1200" dirty="0" smtClean="0">
                <a:solidFill>
                  <a:schemeClr val="bg1"/>
                </a:solidFill>
              </a:rPr>
              <a:t>Chouette en pâte à sel</a:t>
            </a:r>
            <a:endParaRPr lang="fr-FR" sz="1200" dirty="0">
              <a:solidFill>
                <a:schemeClr val="bg1"/>
              </a:solidFill>
            </a:endParaRPr>
          </a:p>
        </p:txBody>
      </p:sp>
    </p:spTree>
    <p:extLst>
      <p:ext uri="{BB962C8B-B14F-4D97-AF65-F5344CB8AC3E}">
        <p14:creationId xmlns:p14="http://schemas.microsoft.com/office/powerpoint/2010/main" val="221621309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95236" y="575648"/>
            <a:ext cx="4026065" cy="5276512"/>
          </a:xfrm>
          <a:prstGeom prst="rect">
            <a:avLst/>
          </a:prstGeom>
        </p:spPr>
      </p:pic>
      <p:sp>
        <p:nvSpPr>
          <p:cNvPr id="5" name="Rectangle à coins arrondis 4"/>
          <p:cNvSpPr/>
          <p:nvPr/>
        </p:nvSpPr>
        <p:spPr>
          <a:xfrm>
            <a:off x="4414058" y="166255"/>
            <a:ext cx="7514706" cy="656705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p:cNvSpPr txBox="1"/>
          <p:nvPr/>
        </p:nvSpPr>
        <p:spPr>
          <a:xfrm>
            <a:off x="5153891" y="390698"/>
            <a:ext cx="6051665" cy="369332"/>
          </a:xfrm>
          <a:prstGeom prst="rect">
            <a:avLst/>
          </a:prstGeom>
          <a:noFill/>
        </p:spPr>
        <p:txBody>
          <a:bodyPr wrap="square" rtlCol="0">
            <a:spAutoFit/>
          </a:bodyPr>
          <a:lstStyle/>
          <a:p>
            <a:pPr algn="ctr"/>
            <a:r>
              <a:rPr lang="fr-FR" dirty="0" smtClean="0">
                <a:solidFill>
                  <a:schemeClr val="bg1"/>
                </a:solidFill>
              </a:rPr>
              <a:t>Représenter le ciel</a:t>
            </a:r>
            <a:endParaRPr lang="fr-FR" dirty="0">
              <a:solidFill>
                <a:schemeClr val="bg1"/>
              </a:solidFill>
            </a:endParaRPr>
          </a:p>
        </p:txBody>
      </p:sp>
      <p:pic>
        <p:nvPicPr>
          <p:cNvPr id="7" name="Imag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55375" y="984473"/>
            <a:ext cx="2033481" cy="1540927"/>
          </a:xfrm>
          <a:prstGeom prst="rect">
            <a:avLst/>
          </a:prstGeom>
        </p:spPr>
      </p:pic>
      <p:sp>
        <p:nvSpPr>
          <p:cNvPr id="8" name="ZoneTexte 7"/>
          <p:cNvSpPr txBox="1"/>
          <p:nvPr/>
        </p:nvSpPr>
        <p:spPr>
          <a:xfrm>
            <a:off x="4555374" y="2525400"/>
            <a:ext cx="2033481" cy="738664"/>
          </a:xfrm>
          <a:prstGeom prst="rect">
            <a:avLst/>
          </a:prstGeom>
          <a:noFill/>
        </p:spPr>
        <p:txBody>
          <a:bodyPr wrap="square" rtlCol="0">
            <a:spAutoFit/>
          </a:bodyPr>
          <a:lstStyle/>
          <a:p>
            <a:pPr algn="ctr"/>
            <a:r>
              <a:rPr lang="fr-FR" sz="1400" dirty="0" smtClean="0">
                <a:solidFill>
                  <a:schemeClr val="bg1"/>
                </a:solidFill>
              </a:rPr>
              <a:t>Peindre le ciel avec du bleu et du blanc avec différents outils</a:t>
            </a:r>
            <a:endParaRPr lang="fr-FR" sz="1400" dirty="0">
              <a:solidFill>
                <a:schemeClr val="bg1"/>
              </a:solidFill>
            </a:endParaRPr>
          </a:p>
        </p:txBody>
      </p:sp>
      <p:pic>
        <p:nvPicPr>
          <p:cNvPr id="9" name="Image 8"/>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874011" y="984473"/>
            <a:ext cx="2220114" cy="1529161"/>
          </a:xfrm>
          <a:prstGeom prst="rect">
            <a:avLst/>
          </a:prstGeom>
        </p:spPr>
      </p:pic>
      <p:sp>
        <p:nvSpPr>
          <p:cNvPr id="10" name="ZoneTexte 9"/>
          <p:cNvSpPr txBox="1"/>
          <p:nvPr/>
        </p:nvSpPr>
        <p:spPr>
          <a:xfrm>
            <a:off x="6966067" y="2513634"/>
            <a:ext cx="2128058" cy="738664"/>
          </a:xfrm>
          <a:prstGeom prst="rect">
            <a:avLst/>
          </a:prstGeom>
          <a:noFill/>
        </p:spPr>
        <p:txBody>
          <a:bodyPr wrap="square" rtlCol="0">
            <a:spAutoFit/>
          </a:bodyPr>
          <a:lstStyle/>
          <a:p>
            <a:pPr algn="ctr"/>
            <a:r>
              <a:rPr lang="fr-FR" sz="1400" dirty="0" smtClean="0">
                <a:solidFill>
                  <a:schemeClr val="bg1"/>
                </a:solidFill>
              </a:rPr>
              <a:t>Peindre avec de l’encre et y mettre du sel avant séchage</a:t>
            </a:r>
            <a:endParaRPr lang="fr-FR" sz="1400" dirty="0">
              <a:solidFill>
                <a:schemeClr val="bg1"/>
              </a:solidFill>
            </a:endParaRPr>
          </a:p>
        </p:txBody>
      </p:sp>
      <p:pic>
        <p:nvPicPr>
          <p:cNvPr id="11" name="Image 10"/>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55373" y="3264064"/>
            <a:ext cx="2801391" cy="2822560"/>
          </a:xfrm>
          <a:prstGeom prst="rect">
            <a:avLst/>
          </a:prstGeom>
        </p:spPr>
      </p:pic>
      <p:sp>
        <p:nvSpPr>
          <p:cNvPr id="12" name="ZoneTexte 11"/>
          <p:cNvSpPr txBox="1"/>
          <p:nvPr/>
        </p:nvSpPr>
        <p:spPr>
          <a:xfrm>
            <a:off x="4775660" y="6060701"/>
            <a:ext cx="2360815" cy="523220"/>
          </a:xfrm>
          <a:prstGeom prst="rect">
            <a:avLst/>
          </a:prstGeom>
          <a:noFill/>
        </p:spPr>
        <p:txBody>
          <a:bodyPr wrap="square" rtlCol="0">
            <a:spAutoFit/>
          </a:bodyPr>
          <a:lstStyle/>
          <a:p>
            <a:pPr algn="ctr"/>
            <a:r>
              <a:rPr lang="fr-FR" sz="1400" dirty="0" smtClean="0">
                <a:solidFill>
                  <a:schemeClr val="bg1"/>
                </a:solidFill>
              </a:rPr>
              <a:t>Chercher plusieurs bleus avec des mélanges</a:t>
            </a:r>
            <a:endParaRPr lang="fr-FR" sz="1400" dirty="0">
              <a:solidFill>
                <a:schemeClr val="bg1"/>
              </a:solidFill>
            </a:endParaRPr>
          </a:p>
        </p:txBody>
      </p:sp>
      <p:pic>
        <p:nvPicPr>
          <p:cNvPr id="13" name="Image 12"/>
          <p:cNvPicPr>
            <a:picLocks noChangeAspect="1"/>
          </p:cNvPicPr>
          <p:nvPr/>
        </p:nvPicPr>
        <p:blipFill>
          <a:blip r:embed="rId6" cstate="email">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9484444" y="971477"/>
            <a:ext cx="2070247" cy="1550687"/>
          </a:xfrm>
          <a:prstGeom prst="rect">
            <a:avLst/>
          </a:prstGeom>
        </p:spPr>
      </p:pic>
      <p:sp>
        <p:nvSpPr>
          <p:cNvPr id="14" name="ZoneTexte 13"/>
          <p:cNvSpPr txBox="1"/>
          <p:nvPr/>
        </p:nvSpPr>
        <p:spPr>
          <a:xfrm>
            <a:off x="9471336" y="2635135"/>
            <a:ext cx="2016853" cy="523220"/>
          </a:xfrm>
          <a:prstGeom prst="rect">
            <a:avLst/>
          </a:prstGeom>
          <a:noFill/>
        </p:spPr>
        <p:txBody>
          <a:bodyPr wrap="square" rtlCol="0">
            <a:spAutoFit/>
          </a:bodyPr>
          <a:lstStyle/>
          <a:p>
            <a:pPr algn="ctr"/>
            <a:r>
              <a:rPr lang="fr-FR" sz="1400" dirty="0" smtClean="0">
                <a:solidFill>
                  <a:schemeClr val="bg1"/>
                </a:solidFill>
              </a:rPr>
              <a:t>Peindre à la main et faire des mélanges</a:t>
            </a:r>
            <a:endParaRPr lang="fr-FR" sz="1400" dirty="0">
              <a:solidFill>
                <a:schemeClr val="bg1"/>
              </a:solidFill>
            </a:endParaRPr>
          </a:p>
        </p:txBody>
      </p:sp>
      <p:pic>
        <p:nvPicPr>
          <p:cNvPr id="15" name="Image 14"/>
          <p:cNvPicPr>
            <a:picLocks noChangeAspect="1"/>
          </p:cNvPicPr>
          <p:nvPr/>
        </p:nvPicPr>
        <p:blipFill>
          <a:blip r:embed="rId7"/>
          <a:stretch>
            <a:fillRect/>
          </a:stretch>
        </p:blipFill>
        <p:spPr>
          <a:xfrm>
            <a:off x="7549521" y="3268125"/>
            <a:ext cx="4088297" cy="2805990"/>
          </a:xfrm>
          <a:prstGeom prst="rect">
            <a:avLst/>
          </a:prstGeom>
        </p:spPr>
      </p:pic>
      <p:sp>
        <p:nvSpPr>
          <p:cNvPr id="16" name="ZoneTexte 15"/>
          <p:cNvSpPr txBox="1"/>
          <p:nvPr/>
        </p:nvSpPr>
        <p:spPr>
          <a:xfrm>
            <a:off x="7585365" y="6073331"/>
            <a:ext cx="3911138" cy="523220"/>
          </a:xfrm>
          <a:prstGeom prst="rect">
            <a:avLst/>
          </a:prstGeom>
          <a:noFill/>
        </p:spPr>
        <p:txBody>
          <a:bodyPr wrap="square" rtlCol="0">
            <a:spAutoFit/>
          </a:bodyPr>
          <a:lstStyle/>
          <a:p>
            <a:pPr algn="ctr"/>
            <a:r>
              <a:rPr lang="fr-FR" sz="1400" dirty="0" smtClean="0">
                <a:solidFill>
                  <a:schemeClr val="bg1"/>
                </a:solidFill>
              </a:rPr>
              <a:t>A partir de photos de coucher de soleil, peindre un ciel avec des couleurs  orangées</a:t>
            </a:r>
            <a:endParaRPr lang="fr-FR" sz="1400" dirty="0">
              <a:solidFill>
                <a:schemeClr val="bg1"/>
              </a:solidFill>
            </a:endParaRPr>
          </a:p>
        </p:txBody>
      </p:sp>
    </p:spTree>
    <p:extLst>
      <p:ext uri="{BB962C8B-B14F-4D97-AF65-F5344CB8AC3E}">
        <p14:creationId xmlns:p14="http://schemas.microsoft.com/office/powerpoint/2010/main" val="22242059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1250" y="91440"/>
            <a:ext cx="10515600" cy="1325563"/>
          </a:xfrm>
        </p:spPr>
        <p:style>
          <a:lnRef idx="1">
            <a:schemeClr val="accent5"/>
          </a:lnRef>
          <a:fillRef idx="2">
            <a:schemeClr val="accent5"/>
          </a:fillRef>
          <a:effectRef idx="1">
            <a:schemeClr val="accent5"/>
          </a:effectRef>
          <a:fontRef idx="minor">
            <a:schemeClr val="dk1"/>
          </a:fontRef>
        </p:style>
        <p:txBody>
          <a:bodyPr/>
          <a:lstStyle/>
          <a:p>
            <a:r>
              <a:rPr lang="fr-FR" dirty="0" smtClean="0"/>
              <a:t>Photogrammes des films</a:t>
            </a:r>
            <a:endParaRPr lang="fr-FR" dirty="0"/>
          </a:p>
        </p:txBody>
      </p:sp>
      <p:pic>
        <p:nvPicPr>
          <p:cNvPr id="4" name="Image 3">
            <a:hlinkClick r:id="rId2"/>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1250" y="1492263"/>
            <a:ext cx="3548037" cy="5111733"/>
          </a:xfrm>
          <a:prstGeom prst="rect">
            <a:avLst/>
          </a:prstGeom>
        </p:spPr>
      </p:pic>
      <p:pic>
        <p:nvPicPr>
          <p:cNvPr id="5" name="Image 4">
            <a:hlinkClick r:id="rId4"/>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974480" y="1498360"/>
            <a:ext cx="3817475" cy="5105636"/>
          </a:xfrm>
          <a:prstGeom prst="rect">
            <a:avLst/>
          </a:prstGeom>
        </p:spPr>
      </p:pic>
      <p:pic>
        <p:nvPicPr>
          <p:cNvPr id="6" name="Image 5">
            <a:hlinkClick r:id="rId6"/>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8025825" y="1504456"/>
            <a:ext cx="3891032" cy="5099540"/>
          </a:xfrm>
          <a:prstGeom prst="rect">
            <a:avLst/>
          </a:prstGeom>
        </p:spPr>
      </p:pic>
    </p:spTree>
    <p:extLst>
      <p:ext uri="{BB962C8B-B14F-4D97-AF65-F5344CB8AC3E}">
        <p14:creationId xmlns:p14="http://schemas.microsoft.com/office/powerpoint/2010/main" val="23379605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pPr algn="ctr"/>
            <a:r>
              <a:rPr lang="fr-FR" dirty="0" smtClean="0"/>
              <a:t>Réseau d’albums sur le voyage initiatique</a:t>
            </a:r>
            <a:endParaRPr lang="fr-FR" dirty="0"/>
          </a:p>
        </p:txBody>
      </p:sp>
      <p:sp>
        <p:nvSpPr>
          <p:cNvPr id="3" name="Espace réservé du contenu 2"/>
          <p:cNvSpPr>
            <a:spLocks noGrp="1"/>
          </p:cNvSpPr>
          <p:nvPr>
            <p:ph idx="1"/>
          </p:nvPr>
        </p:nvSpPr>
        <p:spPr>
          <a:xfrm>
            <a:off x="182881" y="1825625"/>
            <a:ext cx="11782696" cy="4351338"/>
          </a:xfrm>
        </p:spPr>
        <p:txBody>
          <a:bodyPr>
            <a:normAutofit lnSpcReduction="10000"/>
          </a:bodyPr>
          <a:lstStyle/>
          <a:p>
            <a:r>
              <a:rPr lang="fr-FR" b="1" dirty="0" smtClean="0"/>
              <a:t>Kali et l'éléphant blanc </a:t>
            </a:r>
            <a:r>
              <a:rPr lang="fr-FR" dirty="0" smtClean="0"/>
              <a:t>- Chloé </a:t>
            </a:r>
            <a:r>
              <a:rPr lang="fr-FR" dirty="0" err="1" smtClean="0"/>
              <a:t>Gabrielli</a:t>
            </a:r>
            <a:r>
              <a:rPr lang="fr-FR" dirty="0" smtClean="0"/>
              <a:t> - Philippe Mignon</a:t>
            </a:r>
          </a:p>
          <a:p>
            <a:r>
              <a:rPr lang="fr-FR" b="1" dirty="0" smtClean="0"/>
              <a:t>Le crocus des prairies </a:t>
            </a:r>
            <a:r>
              <a:rPr lang="fr-FR" dirty="0" smtClean="0"/>
              <a:t>- de Céline Lamour-Crochet (Auteur), Emilie </a:t>
            </a:r>
            <a:r>
              <a:rPr lang="fr-FR" dirty="0" err="1" smtClean="0"/>
              <a:t>Dedieu</a:t>
            </a:r>
            <a:endParaRPr lang="fr-FR" dirty="0" smtClean="0"/>
          </a:p>
          <a:p>
            <a:r>
              <a:rPr lang="fr-FR" b="1" dirty="0" smtClean="0"/>
              <a:t>Le voyage de </a:t>
            </a:r>
            <a:r>
              <a:rPr lang="fr-FR" b="1" dirty="0" err="1" smtClean="0"/>
              <a:t>Rusty</a:t>
            </a:r>
            <a:r>
              <a:rPr lang="fr-FR" b="1" dirty="0" smtClean="0"/>
              <a:t> </a:t>
            </a:r>
            <a:r>
              <a:rPr lang="fr-FR" dirty="0" smtClean="0"/>
              <a:t>- Floriane Gallois </a:t>
            </a:r>
          </a:p>
          <a:p>
            <a:r>
              <a:rPr lang="fr-FR" b="1" dirty="0" smtClean="0"/>
              <a:t>Kim Ono </a:t>
            </a:r>
            <a:r>
              <a:rPr lang="fr-FR" dirty="0" smtClean="0"/>
              <a:t>- Emilie de Turckheim (Auteur), Marianne </a:t>
            </a:r>
            <a:r>
              <a:rPr lang="fr-FR" dirty="0" err="1" smtClean="0"/>
              <a:t>Barcilon</a:t>
            </a:r>
            <a:endParaRPr lang="fr-FR" dirty="0" smtClean="0"/>
          </a:p>
          <a:p>
            <a:r>
              <a:rPr lang="fr-FR" b="1" dirty="0" smtClean="0"/>
              <a:t>Je ne suis pas un âne, je suis un zèbre ! </a:t>
            </a:r>
            <a:r>
              <a:rPr lang="fr-FR" dirty="0" smtClean="0"/>
              <a:t>- Anne </a:t>
            </a:r>
            <a:r>
              <a:rPr lang="fr-FR" dirty="0" err="1" smtClean="0"/>
              <a:t>Widehem</a:t>
            </a:r>
            <a:r>
              <a:rPr lang="fr-FR" dirty="0" smtClean="0"/>
              <a:t> – Kiwi</a:t>
            </a:r>
          </a:p>
          <a:p>
            <a:r>
              <a:rPr lang="fr-FR" b="1" dirty="0" err="1" smtClean="0"/>
              <a:t>Philipok</a:t>
            </a:r>
            <a:r>
              <a:rPr lang="fr-FR" b="1" dirty="0" smtClean="0"/>
              <a:t> – </a:t>
            </a:r>
            <a:r>
              <a:rPr lang="fr-FR" dirty="0" smtClean="0"/>
              <a:t>Léon Tolstoï, </a:t>
            </a:r>
            <a:r>
              <a:rPr lang="fr-FR" dirty="0" err="1" smtClean="0"/>
              <a:t>Gennady</a:t>
            </a:r>
            <a:r>
              <a:rPr lang="fr-FR" dirty="0" smtClean="0"/>
              <a:t> </a:t>
            </a:r>
            <a:r>
              <a:rPr lang="fr-FR" dirty="0" err="1" smtClean="0"/>
              <a:t>Spirin</a:t>
            </a:r>
            <a:endParaRPr lang="fr-FR" dirty="0" smtClean="0"/>
          </a:p>
          <a:p>
            <a:r>
              <a:rPr lang="fr-FR" b="1" dirty="0" smtClean="0"/>
              <a:t>Pourquoi les grenouilles annoncent-elles la pluie ?</a:t>
            </a:r>
            <a:r>
              <a:rPr lang="fr-FR" dirty="0" smtClean="0"/>
              <a:t> Geneviève Laurencin, Clotilde Perrin</a:t>
            </a:r>
          </a:p>
          <a:p>
            <a:r>
              <a:rPr lang="fr-FR" b="1" dirty="0" smtClean="0"/>
              <a:t>Le pinceau magique </a:t>
            </a:r>
            <a:r>
              <a:rPr lang="fr-FR" dirty="0" smtClean="0"/>
              <a:t>Didier Dufresne , Stéphane Girel</a:t>
            </a:r>
            <a:endParaRPr lang="fr-FR" dirty="0"/>
          </a:p>
        </p:txBody>
      </p:sp>
    </p:spTree>
    <p:extLst>
      <p:ext uri="{BB962C8B-B14F-4D97-AF65-F5344CB8AC3E}">
        <p14:creationId xmlns:p14="http://schemas.microsoft.com/office/powerpoint/2010/main" val="10645763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pic>
        <p:nvPicPr>
          <p:cNvPr id="4" name="Imag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r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pPr algn="ctr"/>
            <a:r>
              <a:rPr lang="fr-FR" dirty="0" smtClean="0"/>
              <a:t>Réseau d’albums autour des courts-métrages</a:t>
            </a:r>
            <a:endParaRPr lang="fr-FR" dirty="0"/>
          </a:p>
        </p:txBody>
      </p:sp>
      <p:sp>
        <p:nvSpPr>
          <p:cNvPr id="3" name="Espace réservé du contenu 2"/>
          <p:cNvSpPr>
            <a:spLocks noGrp="1"/>
          </p:cNvSpPr>
          <p:nvPr>
            <p:ph idx="1"/>
          </p:nvPr>
        </p:nvSpPr>
        <p:spPr>
          <a:xfrm rot="20782138">
            <a:off x="9038038" y="5238682"/>
            <a:ext cx="4631523" cy="2114010"/>
          </a:xfrm>
        </p:spPr>
        <p:txBody>
          <a:bodyPr>
            <a:normAutofit/>
          </a:bodyPr>
          <a:lstStyle/>
          <a:p>
            <a:r>
              <a:rPr lang="fr-FR" b="1" dirty="0" smtClean="0">
                <a:hlinkClick r:id="rId3"/>
              </a:rPr>
              <a:t>Bibliographie</a:t>
            </a:r>
            <a:r>
              <a:rPr lang="fr-FR" b="1" dirty="0" smtClean="0"/>
              <a:t> </a:t>
            </a:r>
            <a:endParaRPr lang="fr-FR" dirty="0"/>
          </a:p>
        </p:txBody>
      </p:sp>
      <p:pic>
        <p:nvPicPr>
          <p:cNvPr id="5" name="Image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21428387">
            <a:off x="1554577" y="2603076"/>
            <a:ext cx="2438611" cy="3253112"/>
          </a:xfrm>
          <a:prstGeom prst="rect">
            <a:avLst/>
          </a:prstGeom>
        </p:spPr>
      </p:pic>
      <p:pic>
        <p:nvPicPr>
          <p:cNvPr id="6" name="Image 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884737" y="2544258"/>
            <a:ext cx="2475191" cy="3310415"/>
          </a:xfrm>
          <a:prstGeom prst="rect">
            <a:avLst/>
          </a:prstGeom>
        </p:spPr>
      </p:pic>
      <p:pic>
        <p:nvPicPr>
          <p:cNvPr id="7" name="Image 6"/>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245584">
            <a:off x="6207544" y="2667808"/>
            <a:ext cx="2450645" cy="3213073"/>
          </a:xfrm>
          <a:prstGeom prst="rect">
            <a:avLst/>
          </a:prstGeom>
        </p:spPr>
      </p:pic>
    </p:spTree>
    <p:extLst>
      <p:ext uri="{BB962C8B-B14F-4D97-AF65-F5344CB8AC3E}">
        <p14:creationId xmlns:p14="http://schemas.microsoft.com/office/powerpoint/2010/main" val="2184415627"/>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377</TotalTime>
  <Words>495</Words>
  <Application>Microsoft Office PowerPoint</Application>
  <PresentationFormat>Grand écran</PresentationFormat>
  <Paragraphs>77</Paragraphs>
  <Slides>9</Slides>
  <Notes>0</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9</vt:i4>
      </vt:variant>
    </vt:vector>
  </HeadingPairs>
  <TitlesOfParts>
    <vt:vector size="15" baseType="lpstr">
      <vt:lpstr>Arial</vt:lpstr>
      <vt:lpstr>Arial Rounded MT Bold</vt:lpstr>
      <vt:lpstr>BrownStd</vt:lpstr>
      <vt:lpstr>Calibri</vt:lpstr>
      <vt:lpstr>Calibri Light</vt:lpstr>
      <vt:lpstr>Thème Office</vt:lpstr>
      <vt:lpstr>Présentation PowerPoint</vt:lpstr>
      <vt:lpstr>3 films</vt:lpstr>
      <vt:lpstr>Sommaire </vt:lpstr>
      <vt:lpstr>Présentation PowerPoint</vt:lpstr>
      <vt:lpstr>Présentation PowerPoint</vt:lpstr>
      <vt:lpstr>Présentation PowerPoint</vt:lpstr>
      <vt:lpstr>Photogrammes des films</vt:lpstr>
      <vt:lpstr>Réseau d’albums sur le voyage initiatique</vt:lpstr>
      <vt:lpstr>Réseau d’albums autour des courts-métrages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Cindy Maroto</dc:creator>
  <cp:lastModifiedBy>Cindy Maroto</cp:lastModifiedBy>
  <cp:revision>26</cp:revision>
  <dcterms:created xsi:type="dcterms:W3CDTF">2022-01-24T10:50:20Z</dcterms:created>
  <dcterms:modified xsi:type="dcterms:W3CDTF">2022-05-02T14:39:52Z</dcterms:modified>
</cp:coreProperties>
</file>