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12192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presProps" Target="presProps.xml" /><Relationship Id="rId25" Type="http://schemas.openxmlformats.org/officeDocument/2006/relationships/tableStyles" Target="tableStyles.xml" /><Relationship Id="rId2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Diapositive de titr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Subtitl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fr-FR"/>
              <a:t>Modifier le style des sous-titres du masque</a:t>
            </a:r>
            <a:endParaRPr lang="en-US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Image panoramique avec légen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Picture Placeholder 2" hidden="0"/>
          <p:cNvSpPr>
            <a:spLocks noChangeAspect="1" noGrp="1"/>
          </p:cNvSpPr>
          <p:nvPr isPhoto="0" userDrawn="0">
            <p:ph type="pic" idx="1" hasCustomPrompt="0"/>
          </p:nvPr>
        </p:nvSpPr>
        <p:spPr bwMode="auto">
          <a:xfrm>
            <a:off x="1979612" y="932112"/>
            <a:ext cx="8225943" cy="3164976"/>
          </a:xfrm>
          <a:prstGeom prst="roundRect">
            <a:avLst>
              <a:gd name="adj" fmla="val 4380"/>
            </a:avLst>
          </a:prstGeom>
          <a:ln w="38100">
            <a:gradFill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6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141413" y="5299602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re et légen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Citation avec légen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13" hidden="0"/>
          <p:cNvSpPr>
            <a:spLocks noAdjustHandles="0" noChangeArrowheads="0"/>
          </p:cNvSpPr>
          <p:nvPr isPhoto="0" userDrawn="0"/>
        </p:nvSpPr>
        <p:spPr bwMode="auto">
          <a:xfrm>
            <a:off x="836612" y="786824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ts val="0"/>
              </a:spcBef>
              <a:buNone/>
              <a:defRPr sz="3200" b="0" cap="all">
                <a:ln w="3175" cmpd="sng">
                  <a:noFill/>
                </a:ln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>
              <a:defRPr/>
            </a:pPr>
            <a:r>
              <a:rPr lang="en-US" sz="8000">
                <a:solidFill>
                  <a:schemeClr val="accent1"/>
                </a:solidFill>
              </a:rPr>
              <a:t>“</a:t>
            </a:r>
            <a:endParaRPr/>
          </a:p>
        </p:txBody>
      </p:sp>
      <p:sp>
        <p:nvSpPr>
          <p:cNvPr id="5" name="TextBox 14" hidden="0"/>
          <p:cNvSpPr>
            <a:spLocks noAdjustHandles="0" noChangeArrowheads="0"/>
          </p:cNvSpPr>
          <p:nvPr isPhoto="0" userDrawn="0"/>
        </p:nvSpPr>
        <p:spPr bwMode="auto">
          <a:xfrm>
            <a:off x="10437812" y="2743200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ts val="0"/>
              </a:spcBef>
              <a:buNone/>
              <a:defRPr sz="3200" b="0" cap="all">
                <a:ln w="3175" cmpd="sng">
                  <a:noFill/>
                </a:ln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>
              <a:defRPr/>
            </a:pPr>
            <a:r>
              <a:rPr lang="en-US" sz="8000">
                <a:solidFill>
                  <a:schemeClr val="accent1"/>
                </a:solidFill>
              </a:rPr>
              <a:t>”</a:t>
            </a:r>
            <a:endParaRPr/>
          </a:p>
        </p:txBody>
      </p:sp>
      <p:sp>
        <p:nvSpPr>
          <p:cNvPr id="6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7" name="Text Placeholder 9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8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 indent="0">
              <a:buNone/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9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10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Carte nom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 indent="0">
              <a:buNone/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Carte nom cita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13" hidden="0"/>
          <p:cNvSpPr>
            <a:spLocks noAdjustHandles="0" noChangeArrowheads="0"/>
          </p:cNvSpPr>
          <p:nvPr isPhoto="0" userDrawn="0"/>
        </p:nvSpPr>
        <p:spPr bwMode="auto">
          <a:xfrm>
            <a:off x="836612" y="786824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ts val="0"/>
              </a:spcBef>
              <a:buNone/>
              <a:defRPr sz="3200" b="0" cap="all">
                <a:ln w="3175" cmpd="sng">
                  <a:noFill/>
                </a:ln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>
              <a:defRPr/>
            </a:pPr>
            <a:r>
              <a:rPr lang="en-US" sz="8000">
                <a:solidFill>
                  <a:schemeClr val="accent1"/>
                </a:solidFill>
              </a:rPr>
              <a:t>“</a:t>
            </a:r>
            <a:endParaRPr/>
          </a:p>
        </p:txBody>
      </p:sp>
      <p:sp>
        <p:nvSpPr>
          <p:cNvPr id="5" name="TextBox 14" hidden="0"/>
          <p:cNvSpPr>
            <a:spLocks noAdjustHandles="0" noChangeArrowheads="0"/>
          </p:cNvSpPr>
          <p:nvPr isPhoto="0" userDrawn="0"/>
        </p:nvSpPr>
        <p:spPr bwMode="auto">
          <a:xfrm>
            <a:off x="10437812" y="2743200"/>
            <a:ext cx="609600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ts val="0"/>
              </a:spcBef>
              <a:buNone/>
              <a:defRPr sz="3200" b="0" cap="all">
                <a:ln w="3175" cmpd="sng">
                  <a:noFill/>
                </a:ln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>
              <a:defRPr/>
            </a:pPr>
            <a:r>
              <a:rPr lang="en-US" sz="8000">
                <a:solidFill>
                  <a:schemeClr val="accent1"/>
                </a:solidFill>
              </a:rPr>
              <a:t>”</a:t>
            </a:r>
            <a:endParaRPr/>
          </a:p>
        </p:txBody>
      </p:sp>
      <p:sp>
        <p:nvSpPr>
          <p:cNvPr id="6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7" name="Text Placeholder 9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>
                <a:ln w="3175" cmpd="sng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>
              <a:spcBef>
                <a:spcPts val="0"/>
              </a:spcBef>
              <a:buNone/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8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9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10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Vrai ou faux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/>
            </a:lvl1pPr>
          </a:lstStyle>
          <a:p>
            <a:pPr marL="0" lvl="0"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ext Placeholder 9" hidden="0"/>
          <p:cNvSpPr>
            <a:spLocks noGrp="1"/>
          </p:cNvSpPr>
          <p:nvPr isPhoto="0" userDrawn="0">
            <p:ph type="body" sz="quarter" idx="13" hasCustomPrompt="0"/>
          </p:nvPr>
        </p:nvSpPr>
        <p:spPr bwMode="auto">
          <a:xfrm>
            <a:off x="1141412" y="3505199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>
                <a:ln w="3175" cmpd="sng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lvl="0">
              <a:spcBef>
                <a:spcPts val="0"/>
              </a:spcBef>
              <a:buNone/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7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re et texte vertica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3" y="609600"/>
            <a:ext cx="9905998" cy="1905000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 anchor="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Titre vertical et text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8836898" y="609599"/>
            <a:ext cx="2210514" cy="5181601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Vertical Text Placeholder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re et contenu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 anchor="ctr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Titre de sec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Deux contenus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a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Content Placeholder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7" name="Text Placeholder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8" name="Content Placeholder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9" name="Date Placeholder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10" name="Footer Placeholder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lide Number Placeholder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re seul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Date Placeholder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V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u avec légen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Content Placeholder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Image avec légen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1" y="1600200"/>
            <a:ext cx="5334000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Picture Placeholder 2" hidden="0"/>
          <p:cNvSpPr>
            <a:spLocks noChangeAspect="1" noGrp="1"/>
          </p:cNvSpPr>
          <p:nvPr isPhoto="0" userDrawn="0">
            <p:ph type="pic" idx="1" hasCustomPrompt="0"/>
          </p:nvPr>
        </p:nvSpPr>
        <p:spPr bwMode="auto">
          <a:xfrm>
            <a:off x="7433733" y="-18288"/>
            <a:ext cx="3276599" cy="6903720"/>
          </a:xfrm>
          <a:prstGeom prst="rect">
            <a:avLst/>
          </a:prstGeom>
          <a:ln w="38100">
            <a:gradFill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6" name="Text Placeholder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141411" y="2971800"/>
            <a:ext cx="5334000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7" name="Date Placeholder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>
          <a:xfrm>
            <a:off x="6399212" y="5883275"/>
            <a:ext cx="914400" cy="365125"/>
          </a:xfrm>
        </p:spPr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>
          <a:xfrm>
            <a:off x="1141412" y="5883275"/>
            <a:ext cx="5105400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>
          <a:xfrm>
            <a:off x="10742612" y="5883275"/>
            <a:ext cx="322567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3">
        <a:schemeClr val="bg2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ext Placeholder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 lang="en-US"/>
          </a:p>
        </p:txBody>
      </p:sp>
      <p:sp>
        <p:nvSpPr>
          <p:cNvPr id="6" name="Date Placeholder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1BEF0D-F0BB-DE4B-95CE-6DB70DBA9567}" type="datetimeFigureOut">
              <a:rPr lang="en-US"/>
              <a:t/>
            </a:fld>
            <a:endParaRPr lang="en-US"/>
          </a:p>
        </p:txBody>
      </p:sp>
      <p:sp>
        <p:nvSpPr>
          <p:cNvPr id="7" name="Footer Placeholder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7F1E4F-1CFF-5643-939E-217C01CDF565}" type="slidenum">
              <a:rPr lang="en-US"/>
              <a:t/>
            </a:fld>
            <a:endParaRPr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>
        <a:spcBef>
          <a:spcPts val="0"/>
        </a:spcBef>
        <a:buNone/>
        <a:defRPr sz="3200" cap="all">
          <a:ln w="3175" cmpd="sng">
            <a:noFill/>
          </a:ln>
          <a:gradFill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</a:gra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285750" indent="-28575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1pPr>
      <a:lvl2pPr marL="742950" indent="-28575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2pPr>
      <a:lvl3pPr marL="1200150" indent="-28575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3pPr>
      <a:lvl4pPr marL="1543050" indent="-17145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4pPr>
      <a:lvl5pPr marL="2000250" indent="-17145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5pPr>
      <a:lvl6pPr marL="2514600" indent="-22860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6pPr>
      <a:lvl7pPr marL="2971800" indent="-22860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7pPr>
      <a:lvl8pPr marL="3429000" indent="-22860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8pPr>
      <a:lvl9pPr marL="3886200" indent="-228600" algn="l" defTabSz="457200">
        <a:spcBef>
          <a:spcPts val="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cap="small">
          <a:gradFill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</a:gra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3" Type="http://schemas.openxmlformats.org/officeDocument/2006/relationships/image" Target="../media/image45.jpg"/><Relationship Id="rId4" Type="http://schemas.openxmlformats.org/officeDocument/2006/relationships/image" Target="../media/image46.jpg"/><Relationship Id="rId5" Type="http://schemas.openxmlformats.org/officeDocument/2006/relationships/image" Target="../media/image47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52.png"/><Relationship Id="rId8" Type="http://schemas.openxmlformats.org/officeDocument/2006/relationships/image" Target="../media/image53.png"/><Relationship Id="rId9" Type="http://schemas.openxmlformats.org/officeDocument/2006/relationships/image" Target="../media/image54.jpg"/><Relationship Id="rId10" Type="http://schemas.openxmlformats.org/officeDocument/2006/relationships/image" Target="../media/image55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jpg"/><Relationship Id="rId6" Type="http://schemas.openxmlformats.org/officeDocument/2006/relationships/image" Target="../media/image59.png"/><Relationship Id="rId7" Type="http://schemas.openxmlformats.org/officeDocument/2006/relationships/image" Target="../media/image60.jpg"/><Relationship Id="rId8" Type="http://schemas.openxmlformats.org/officeDocument/2006/relationships/image" Target="../media/image61.png"/><Relationship Id="rId9" Type="http://schemas.openxmlformats.org/officeDocument/2006/relationships/image" Target="../media/image62.png"/><Relationship Id="rId10" Type="http://schemas.openxmlformats.org/officeDocument/2006/relationships/image" Target="../media/image63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3" Type="http://schemas.openxmlformats.org/officeDocument/2006/relationships/image" Target="../media/image68.png"/><Relationship Id="rId4" Type="http://schemas.openxmlformats.org/officeDocument/2006/relationships/image" Target="../media/image69.png"/><Relationship Id="rId5" Type="http://schemas.openxmlformats.org/officeDocument/2006/relationships/image" Target="../media/image70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jp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81.jpg"/><Relationship Id="rId9" Type="http://schemas.openxmlformats.org/officeDocument/2006/relationships/image" Target="../media/image82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Relationship Id="rId6" Type="http://schemas.openxmlformats.org/officeDocument/2006/relationships/image" Target="../media/image94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8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hyperlink" Target="https://mediascol.ac-clermont.fr/education-artistique-et-culturelle-en-haute-loire/naturart/" TargetMode="Externa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jpg"/><Relationship Id="rId8" Type="http://schemas.openxmlformats.org/officeDocument/2006/relationships/image" Target="../media/image36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209595" y="326571"/>
            <a:ext cx="8676222" cy="896983"/>
          </a:xfrm>
        </p:spPr>
        <p:txBody>
          <a:bodyPr/>
          <a:lstStyle/>
          <a:p>
            <a:pPr>
              <a:defRPr/>
            </a:pPr>
            <a:r>
              <a:rPr lang="fr-FR" b="1">
                <a:solidFill>
                  <a:schemeClr val="accent4">
                    <a:lumMod val="20000"/>
                    <a:lumOff val="80000"/>
                  </a:schemeClr>
                </a:solidFill>
              </a:rPr>
              <a:t>LA CHASSE À L’OURS</a:t>
            </a:r>
            <a:endParaRPr b="1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ous-titre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209595" y="1223555"/>
            <a:ext cx="8676222" cy="1905000"/>
          </a:xfrm>
        </p:spPr>
        <p:txBody>
          <a:bodyPr/>
          <a:lstStyle/>
          <a:p>
            <a:pPr>
              <a:defRPr/>
            </a:pPr>
            <a:r>
              <a:rPr lang="fr-FR"/>
              <a:t>Exploitation pédagogique : pistes en arts plastiques</a:t>
            </a:r>
            <a:endParaRPr lang="fr-FR"/>
          </a:p>
        </p:txBody>
      </p:sp>
      <p:pic>
        <p:nvPicPr>
          <p:cNvPr id="6" name="Image 3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373876" y="1516298"/>
            <a:ext cx="3818124" cy="5341702"/>
          </a:xfrm>
          <a:prstGeom prst="rect">
            <a:avLst/>
          </a:prstGeom>
        </p:spPr>
      </p:pic>
      <p:pic>
        <p:nvPicPr>
          <p:cNvPr id="7" name="Image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74375" y="1922022"/>
            <a:ext cx="6849966" cy="3449389"/>
          </a:xfrm>
          <a:prstGeom prst="rect">
            <a:avLst/>
          </a:prstGeom>
        </p:spPr>
      </p:pic>
      <p:pic>
        <p:nvPicPr>
          <p:cNvPr id="8" name="Image 5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 rot="593590">
            <a:off x="6398554" y="4816705"/>
            <a:ext cx="1594071" cy="17139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7" y="293979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241575" y="0"/>
            <a:ext cx="2950425" cy="1670904"/>
          </a:xfrm>
          <a:prstGeom prst="rect">
            <a:avLst/>
          </a:prstGeom>
        </p:spPr>
      </p:pic>
      <p:sp>
        <p:nvSpPr>
          <p:cNvPr id="6" name="ZoneTexte 4" hidden="0"/>
          <p:cNvSpPr>
            <a:spLocks noAdjustHandles="0" noChangeArrowheads="0"/>
          </p:cNvSpPr>
          <p:nvPr isPhoto="0" userDrawn="0"/>
        </p:nvSpPr>
        <p:spPr bwMode="auto">
          <a:xfrm>
            <a:off x="261257" y="1064030"/>
            <a:ext cx="793034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600" b="1" u="sng"/>
              <a:t>Pistes en arts plastiques : </a:t>
            </a:r>
            <a:endParaRPr/>
          </a:p>
          <a:p>
            <a:pPr>
              <a:defRPr/>
            </a:pPr>
            <a:r>
              <a:rPr lang="fr-FR" sz="3600"/>
              <a:t>1 représenter un ours </a:t>
            </a:r>
            <a:endParaRPr/>
          </a:p>
          <a:p>
            <a:pPr>
              <a:defRPr/>
            </a:pPr>
            <a:r>
              <a:rPr lang="fr-FR" sz="3600"/>
              <a:t>2 les saisons, le </a:t>
            </a:r>
            <a:r>
              <a:rPr lang="fr-FR" sz="3600"/>
              <a:t>soleil</a:t>
            </a:r>
            <a:endParaRPr/>
          </a:p>
          <a:p>
            <a:pPr>
              <a:defRPr/>
            </a:pPr>
            <a:r>
              <a:rPr lang="fr-FR" sz="3600"/>
              <a:t>3 mandalas, totems magiques</a:t>
            </a:r>
            <a:endParaRPr/>
          </a:p>
          <a:p>
            <a:pPr>
              <a:defRPr/>
            </a:pPr>
            <a:r>
              <a:rPr lang="fr-FR" sz="2000"/>
              <a:t>+ images séquentielles du court-métrage</a:t>
            </a:r>
            <a:endParaRPr lang="fr-FR" sz="2000"/>
          </a:p>
        </p:txBody>
      </p:sp>
      <p:pic>
        <p:nvPicPr>
          <p:cNvPr id="7" name="Image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" y="3678826"/>
            <a:ext cx="7157258" cy="3179173"/>
          </a:xfrm>
          <a:prstGeom prst="rect">
            <a:avLst/>
          </a:prstGeom>
        </p:spPr>
      </p:pic>
      <p:pic>
        <p:nvPicPr>
          <p:cNvPr id="8" name="Image 5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911243" y="3895723"/>
            <a:ext cx="3343620" cy="2962275"/>
          </a:xfrm>
          <a:prstGeom prst="rect">
            <a:avLst/>
          </a:prstGeom>
        </p:spPr>
      </p:pic>
      <p:pic>
        <p:nvPicPr>
          <p:cNvPr id="9" name="Image 6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7157259" y="1332725"/>
            <a:ext cx="1718395" cy="29856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6" y="-113345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241575" y="0"/>
            <a:ext cx="2950425" cy="1670904"/>
          </a:xfrm>
          <a:prstGeom prst="rect">
            <a:avLst/>
          </a:prstGeom>
        </p:spPr>
      </p:pic>
      <p:sp>
        <p:nvSpPr>
          <p:cNvPr id="6" name="ZoneTexte 4" hidden="0"/>
          <p:cNvSpPr>
            <a:spLocks noAdjustHandles="0" noChangeArrowheads="0"/>
          </p:cNvSpPr>
          <p:nvPr isPhoto="0" userDrawn="0"/>
        </p:nvSpPr>
        <p:spPr bwMode="auto">
          <a:xfrm>
            <a:off x="261256" y="624891"/>
            <a:ext cx="10029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200" b="1" u="sng"/>
              <a:t>Pistes en arts plastiques :</a:t>
            </a:r>
            <a:r>
              <a:rPr lang="fr-FR" sz="3200"/>
              <a:t>représenter un ours </a:t>
            </a:r>
            <a:endParaRPr/>
          </a:p>
        </p:txBody>
      </p:sp>
      <p:pic>
        <p:nvPicPr>
          <p:cNvPr id="7" name="Image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33869" y="1373320"/>
            <a:ext cx="2381250" cy="2343150"/>
          </a:xfrm>
          <a:prstGeom prst="rect">
            <a:avLst/>
          </a:prstGeom>
        </p:spPr>
      </p:pic>
      <p:sp>
        <p:nvSpPr>
          <p:cNvPr id="8" name="ZoneTexte 8" hidden="0"/>
          <p:cNvSpPr>
            <a:spLocks noAdjustHandles="0" noChangeArrowheads="0"/>
          </p:cNvSpPr>
          <p:nvPr isPhoto="0" userDrawn="0"/>
        </p:nvSpPr>
        <p:spPr bwMode="auto">
          <a:xfrm>
            <a:off x="149629" y="3798916"/>
            <a:ext cx="2335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Peinture à la fourchette</a:t>
            </a:r>
            <a:endParaRPr lang="fr-FR" sz="1200"/>
          </a:p>
        </p:txBody>
      </p:sp>
      <p:pic>
        <p:nvPicPr>
          <p:cNvPr id="9" name="Image 9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3086965" y="1373320"/>
            <a:ext cx="3524250" cy="2314575"/>
          </a:xfrm>
          <a:prstGeom prst="rect">
            <a:avLst/>
          </a:prstGeom>
        </p:spPr>
      </p:pic>
      <p:sp>
        <p:nvSpPr>
          <p:cNvPr id="10" name="ZoneTexte 10" hidden="0"/>
          <p:cNvSpPr>
            <a:spLocks noAdjustHandles="0" noChangeArrowheads="0"/>
          </p:cNvSpPr>
          <p:nvPr isPhoto="0" userDrawn="0"/>
        </p:nvSpPr>
        <p:spPr bwMode="auto">
          <a:xfrm>
            <a:off x="3086965" y="3758033"/>
            <a:ext cx="3524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Encre et feutre</a:t>
            </a:r>
            <a:endParaRPr lang="fr-FR" sz="1200"/>
          </a:p>
        </p:txBody>
      </p:sp>
      <p:pic>
        <p:nvPicPr>
          <p:cNvPr id="11" name="Image 11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6856268" y="1935295"/>
            <a:ext cx="4324350" cy="1752599"/>
          </a:xfrm>
          <a:prstGeom prst="rect">
            <a:avLst/>
          </a:prstGeom>
        </p:spPr>
      </p:pic>
      <p:sp>
        <p:nvSpPr>
          <p:cNvPr id="12" name="ZoneTexte 12" hidden="0"/>
          <p:cNvSpPr>
            <a:spLocks noAdjustHandles="0" noChangeArrowheads="0"/>
          </p:cNvSpPr>
          <p:nvPr isPhoto="0" userDrawn="0"/>
        </p:nvSpPr>
        <p:spPr bwMode="auto">
          <a:xfrm>
            <a:off x="7090756" y="3798916"/>
            <a:ext cx="4089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Feutre noir et crayons de couleurs</a:t>
            </a:r>
            <a:endParaRPr lang="fr-FR" sz="1400"/>
          </a:p>
        </p:txBody>
      </p:sp>
      <p:pic>
        <p:nvPicPr>
          <p:cNvPr id="13" name="Image 13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261256" y="4219488"/>
            <a:ext cx="2143125" cy="2143125"/>
          </a:xfrm>
          <a:prstGeom prst="rect">
            <a:avLst/>
          </a:prstGeom>
        </p:spPr>
      </p:pic>
      <p:sp>
        <p:nvSpPr>
          <p:cNvPr id="14" name="ZoneTexte 14" hidden="0"/>
          <p:cNvSpPr>
            <a:spLocks noAdjustHandles="0" noChangeArrowheads="0"/>
          </p:cNvSpPr>
          <p:nvPr isPhoto="0" userDrawn="0"/>
        </p:nvSpPr>
        <p:spPr bwMode="auto">
          <a:xfrm>
            <a:off x="96115" y="6442364"/>
            <a:ext cx="24190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Remplissage avec graphismes</a:t>
            </a:r>
            <a:endParaRPr lang="fr-FR" sz="1200"/>
          </a:p>
        </p:txBody>
      </p:sp>
      <p:pic>
        <p:nvPicPr>
          <p:cNvPr id="15" name="Image 15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3183650" y="4219487"/>
            <a:ext cx="1604479" cy="2143125"/>
          </a:xfrm>
          <a:prstGeom prst="rect">
            <a:avLst/>
          </a:prstGeom>
        </p:spPr>
      </p:pic>
      <p:sp>
        <p:nvSpPr>
          <p:cNvPr id="16" name="ZoneTexte 16" hidden="0"/>
          <p:cNvSpPr>
            <a:spLocks noAdjustHandles="0" noChangeArrowheads="0"/>
          </p:cNvSpPr>
          <p:nvPr isPhoto="0" userDrawn="0"/>
        </p:nvSpPr>
        <p:spPr bwMode="auto">
          <a:xfrm>
            <a:off x="2552463" y="6408567"/>
            <a:ext cx="28346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Ours en papier kraft déchiré</a:t>
            </a:r>
            <a:endParaRPr lang="fr-FR" sz="1200"/>
          </a:p>
        </p:txBody>
      </p:sp>
      <p:pic>
        <p:nvPicPr>
          <p:cNvPr id="17" name="Image 17" hidden="0"/>
          <p:cNvPicPr>
            <a:picLocks noChangeAspect="1"/>
          </p:cNvPicPr>
          <p:nvPr isPhoto="0" userDrawn="0"/>
        </p:nvPicPr>
        <p:blipFill>
          <a:blip r:embed="rId8"/>
          <a:stretch/>
        </p:blipFill>
        <p:spPr bwMode="auto">
          <a:xfrm>
            <a:off x="5276205" y="4244291"/>
            <a:ext cx="2635135" cy="1973423"/>
          </a:xfrm>
          <a:prstGeom prst="rect">
            <a:avLst/>
          </a:prstGeom>
        </p:spPr>
      </p:pic>
      <p:sp>
        <p:nvSpPr>
          <p:cNvPr id="18" name="ZoneTexte 18" hidden="0"/>
          <p:cNvSpPr>
            <a:spLocks noAdjustHandles="0" noChangeArrowheads="0"/>
          </p:cNvSpPr>
          <p:nvPr isPhoto="0" userDrawn="0"/>
        </p:nvSpPr>
        <p:spPr bwMode="auto">
          <a:xfrm>
            <a:off x="5317769" y="6217714"/>
            <a:ext cx="2593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Ours de toutes les couleurs feutres ou encre</a:t>
            </a:r>
            <a:endParaRPr lang="fr-FR" sz="1200"/>
          </a:p>
        </p:txBody>
      </p:sp>
      <p:pic>
        <p:nvPicPr>
          <p:cNvPr id="19" name="Picture 2" descr="Arts visuels-3D – Page 2" hidden="0"/>
          <p:cNvPicPr>
            <a:picLocks noChangeAspect="1" noChangeArrowheads="1"/>
          </p:cNvPicPr>
          <p:nvPr isPhoto="0" userDrawn="0"/>
        </p:nvPicPr>
        <p:blipFill>
          <a:blip r:embed="rId9"/>
          <a:stretch/>
        </p:blipFill>
        <p:spPr bwMode="auto">
          <a:xfrm>
            <a:off x="8208366" y="4217714"/>
            <a:ext cx="1660000" cy="2000000"/>
          </a:xfrm>
          <a:prstGeom prst="rect">
            <a:avLst/>
          </a:prstGeom>
          <a:noFill/>
        </p:spPr>
      </p:pic>
      <p:sp>
        <p:nvSpPr>
          <p:cNvPr id="20" name="ZoneTexte 19" hidden="0"/>
          <p:cNvSpPr>
            <a:spLocks noAdjustHandles="0" noChangeArrowheads="0"/>
          </p:cNvSpPr>
          <p:nvPr isPhoto="0" userDrawn="0"/>
        </p:nvSpPr>
        <p:spPr bwMode="auto">
          <a:xfrm>
            <a:off x="8152409" y="6270067"/>
            <a:ext cx="1745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Modelage</a:t>
            </a:r>
            <a:endParaRPr lang="fr-FR"/>
          </a:p>
        </p:txBody>
      </p:sp>
      <p:pic>
        <p:nvPicPr>
          <p:cNvPr id="21" name="Picture 4" descr="Jeux d'oursons pour les petits - Le tour de mes idées | Chasse à l'ours,  Calinours, Petit ours brun" hidden="0"/>
          <p:cNvPicPr>
            <a:picLocks noChangeAspect="1" noChangeArrowheads="1"/>
          </p:cNvPicPr>
          <p:nvPr isPhoto="0" userDrawn="0"/>
        </p:nvPicPr>
        <p:blipFill>
          <a:blip r:embed="rId10"/>
          <a:stretch/>
        </p:blipFill>
        <p:spPr bwMode="auto">
          <a:xfrm>
            <a:off x="10319718" y="4212800"/>
            <a:ext cx="1721799" cy="1898807"/>
          </a:xfrm>
          <a:prstGeom prst="rect">
            <a:avLst/>
          </a:prstGeom>
          <a:noFill/>
        </p:spPr>
      </p:pic>
      <p:sp>
        <p:nvSpPr>
          <p:cNvPr id="22" name="ZoneTexte 20" hidden="0"/>
          <p:cNvSpPr>
            <a:spLocks noAdjustHandles="0" noChangeArrowheads="0"/>
          </p:cNvSpPr>
          <p:nvPr isPhoto="0" userDrawn="0"/>
        </p:nvSpPr>
        <p:spPr bwMode="auto">
          <a:xfrm>
            <a:off x="10291155" y="6217714"/>
            <a:ext cx="1704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Gabarit/pochoir</a:t>
            </a:r>
            <a:endParaRPr lang="fr-FR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178130" y="-39457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241575" y="0"/>
            <a:ext cx="2950425" cy="1670904"/>
          </a:xfrm>
          <a:prstGeom prst="rect">
            <a:avLst/>
          </a:prstGeom>
        </p:spPr>
      </p:pic>
      <p:sp>
        <p:nvSpPr>
          <p:cNvPr id="6" name="ZoneTexte 4" hidden="0"/>
          <p:cNvSpPr>
            <a:spLocks noAdjustHandles="0" noChangeArrowheads="0"/>
          </p:cNvSpPr>
          <p:nvPr isPhoto="0" userDrawn="0"/>
        </p:nvSpPr>
        <p:spPr bwMode="auto">
          <a:xfrm>
            <a:off x="178130" y="689956"/>
            <a:ext cx="1193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600" b="1" u="sng"/>
              <a:t>Pistes en arts plastiques</a:t>
            </a:r>
            <a:r>
              <a:rPr lang="fr-FR" sz="3600"/>
              <a:t> : les saisons</a:t>
            </a:r>
            <a:endParaRPr/>
          </a:p>
        </p:txBody>
      </p:sp>
      <p:pic>
        <p:nvPicPr>
          <p:cNvPr id="7" name="Image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78130" y="1512274"/>
            <a:ext cx="2477243" cy="2477243"/>
          </a:xfrm>
          <a:prstGeom prst="rect">
            <a:avLst/>
          </a:prstGeom>
        </p:spPr>
      </p:pic>
      <p:sp>
        <p:nvSpPr>
          <p:cNvPr id="8" name="ZoneTexte 8" hidden="0"/>
          <p:cNvSpPr>
            <a:spLocks noAdjustHandles="0" noChangeArrowheads="0"/>
          </p:cNvSpPr>
          <p:nvPr isPhoto="0" userDrawn="0"/>
        </p:nvSpPr>
        <p:spPr bwMode="auto">
          <a:xfrm>
            <a:off x="178130" y="4081549"/>
            <a:ext cx="24985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4 saisons au coton tige</a:t>
            </a:r>
            <a:endParaRPr lang="fr-FR" sz="1200"/>
          </a:p>
        </p:txBody>
      </p:sp>
      <p:pic>
        <p:nvPicPr>
          <p:cNvPr id="9" name="Image 9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2989811" y="1470735"/>
            <a:ext cx="6096000" cy="2560320"/>
          </a:xfrm>
          <a:prstGeom prst="rect">
            <a:avLst/>
          </a:prstGeom>
        </p:spPr>
      </p:pic>
      <p:sp>
        <p:nvSpPr>
          <p:cNvPr id="10" name="ZoneTexte 10" hidden="0"/>
          <p:cNvSpPr>
            <a:spLocks noAdjustHandles="0" noChangeArrowheads="0"/>
          </p:cNvSpPr>
          <p:nvPr isPhoto="0" userDrawn="0"/>
        </p:nvSpPr>
        <p:spPr bwMode="auto">
          <a:xfrm>
            <a:off x="3541222" y="4148051"/>
            <a:ext cx="5286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d</a:t>
            </a:r>
            <a:r>
              <a:rPr lang="fr-FR" sz="1400"/>
              <a:t>épliant des 4 saisons  : coton tige et collage</a:t>
            </a:r>
            <a:endParaRPr lang="fr-FR" sz="1400"/>
          </a:p>
        </p:txBody>
      </p:sp>
      <p:pic>
        <p:nvPicPr>
          <p:cNvPr id="11" name="Picture 2" descr="activité arbre des saisons IEF instruction en famille activité enfant objectif IEF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9771225" y="1710361"/>
            <a:ext cx="2337648" cy="2320694"/>
          </a:xfrm>
          <a:prstGeom prst="rect">
            <a:avLst/>
          </a:prstGeom>
          <a:noFill/>
        </p:spPr>
      </p:pic>
      <p:sp>
        <p:nvSpPr>
          <p:cNvPr id="12" name="ZoneTexte 11" hidden="0"/>
          <p:cNvSpPr>
            <a:spLocks noAdjustHandles="0" noChangeArrowheads="0"/>
          </p:cNvSpPr>
          <p:nvPr isPhoto="0" userDrawn="0"/>
        </p:nvSpPr>
        <p:spPr bwMode="auto">
          <a:xfrm>
            <a:off x="9676015" y="4148051"/>
            <a:ext cx="23691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Carton : arbres en volume</a:t>
            </a:r>
            <a:endParaRPr lang="fr-FR" sz="1200"/>
          </a:p>
        </p:txBody>
      </p:sp>
      <p:pic>
        <p:nvPicPr>
          <p:cNvPr id="13" name="Image 12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218901" y="4564331"/>
            <a:ext cx="2482735" cy="1657226"/>
          </a:xfrm>
          <a:prstGeom prst="rect">
            <a:avLst/>
          </a:prstGeom>
        </p:spPr>
      </p:pic>
      <p:sp>
        <p:nvSpPr>
          <p:cNvPr id="14" name="ZoneTexte 13" hidden="0"/>
          <p:cNvSpPr>
            <a:spLocks noAdjustHandles="0" noChangeArrowheads="0"/>
          </p:cNvSpPr>
          <p:nvPr isPhoto="0" userDrawn="0"/>
        </p:nvSpPr>
        <p:spPr bwMode="auto">
          <a:xfrm>
            <a:off x="249382" y="6367549"/>
            <a:ext cx="2493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Une face/saison</a:t>
            </a:r>
            <a:endParaRPr lang="fr-FR" sz="1200"/>
          </a:p>
        </p:txBody>
      </p:sp>
      <p:pic>
        <p:nvPicPr>
          <p:cNvPr id="15" name="Picture 4" descr="49 idées de Inspiration | art au fusain, formes géométriques art, cartons  d&amp;#39;œufs artisanaux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10286612" y="4455828"/>
            <a:ext cx="1555374" cy="2315954"/>
          </a:xfrm>
          <a:prstGeom prst="rect">
            <a:avLst/>
          </a:prstGeom>
          <a:noFill/>
        </p:spPr>
      </p:pic>
      <p:pic>
        <p:nvPicPr>
          <p:cNvPr id="16" name="Image 14" hidden="0"/>
          <p:cNvPicPr>
            <a:picLocks noChangeAspect="1"/>
          </p:cNvPicPr>
          <p:nvPr isPhoto="0" userDrawn="0"/>
        </p:nvPicPr>
        <p:blipFill>
          <a:blip r:embed="rId8"/>
          <a:stretch/>
        </p:blipFill>
        <p:spPr bwMode="auto">
          <a:xfrm>
            <a:off x="3408218" y="4539964"/>
            <a:ext cx="2256559" cy="1705959"/>
          </a:xfrm>
          <a:prstGeom prst="rect">
            <a:avLst/>
          </a:prstGeom>
        </p:spPr>
      </p:pic>
      <p:pic>
        <p:nvPicPr>
          <p:cNvPr id="17" name="Image 15" hidden="0"/>
          <p:cNvPicPr>
            <a:picLocks noChangeAspect="1"/>
          </p:cNvPicPr>
          <p:nvPr isPhoto="0" userDrawn="0"/>
        </p:nvPicPr>
        <p:blipFill>
          <a:blip r:embed="rId9"/>
          <a:stretch/>
        </p:blipFill>
        <p:spPr bwMode="auto">
          <a:xfrm>
            <a:off x="5949338" y="4572823"/>
            <a:ext cx="2230799" cy="1673099"/>
          </a:xfrm>
          <a:prstGeom prst="rect">
            <a:avLst/>
          </a:prstGeom>
        </p:spPr>
      </p:pic>
      <p:sp>
        <p:nvSpPr>
          <p:cNvPr id="18" name="ZoneTexte 16" hidden="0"/>
          <p:cNvSpPr>
            <a:spLocks noAdjustHandles="0" noChangeArrowheads="0"/>
          </p:cNvSpPr>
          <p:nvPr isPhoto="0" userDrawn="0"/>
        </p:nvSpPr>
        <p:spPr bwMode="auto">
          <a:xfrm>
            <a:off x="3624349" y="6367549"/>
            <a:ext cx="4414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Peindre aux couleurs des saisons</a:t>
            </a:r>
            <a:endParaRPr lang="fr-FR" sz="1400"/>
          </a:p>
        </p:txBody>
      </p:sp>
      <p:pic>
        <p:nvPicPr>
          <p:cNvPr id="19" name="Image 17" hidden="0"/>
          <p:cNvPicPr>
            <a:picLocks noChangeAspect="1"/>
          </p:cNvPicPr>
          <p:nvPr isPhoto="0" userDrawn="0"/>
        </p:nvPicPr>
        <p:blipFill>
          <a:blip r:embed="rId10"/>
          <a:stretch/>
        </p:blipFill>
        <p:spPr bwMode="auto">
          <a:xfrm>
            <a:off x="8598994" y="5228131"/>
            <a:ext cx="1496425" cy="1017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178130" y="-39457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241575" y="0"/>
            <a:ext cx="2950425" cy="1670904"/>
          </a:xfrm>
          <a:prstGeom prst="rect">
            <a:avLst/>
          </a:prstGeom>
        </p:spPr>
      </p:pic>
      <p:sp>
        <p:nvSpPr>
          <p:cNvPr id="6" name="ZoneTexte 4" hidden="0"/>
          <p:cNvSpPr>
            <a:spLocks noAdjustHandles="0" noChangeArrowheads="0"/>
          </p:cNvSpPr>
          <p:nvPr isPhoto="0" userDrawn="0"/>
        </p:nvSpPr>
        <p:spPr bwMode="auto">
          <a:xfrm>
            <a:off x="178130" y="689956"/>
            <a:ext cx="1193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600" b="1" u="sng"/>
              <a:t>Pistes en arts plastiques</a:t>
            </a:r>
            <a:r>
              <a:rPr lang="fr-FR" sz="3600"/>
              <a:t> : le soleil</a:t>
            </a:r>
            <a:endParaRPr/>
          </a:p>
        </p:txBody>
      </p:sp>
      <p:pic>
        <p:nvPicPr>
          <p:cNvPr id="7" name="Image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78130" y="1406517"/>
            <a:ext cx="2751337" cy="3668449"/>
          </a:xfrm>
          <a:prstGeom prst="rect">
            <a:avLst/>
          </a:prstGeom>
        </p:spPr>
      </p:pic>
      <p:pic>
        <p:nvPicPr>
          <p:cNvPr id="8" name="Image 5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3072843" y="1406516"/>
            <a:ext cx="2771971" cy="3668449"/>
          </a:xfrm>
          <a:prstGeom prst="rect">
            <a:avLst/>
          </a:prstGeom>
        </p:spPr>
      </p:pic>
      <p:sp>
        <p:nvSpPr>
          <p:cNvPr id="9" name="ZoneTexte 6" hidden="0"/>
          <p:cNvSpPr>
            <a:spLocks noAdjustHandles="0" noChangeArrowheads="0"/>
          </p:cNvSpPr>
          <p:nvPr isPhoto="0" userDrawn="0"/>
        </p:nvSpPr>
        <p:spPr bwMode="auto">
          <a:xfrm>
            <a:off x="178130" y="5270269"/>
            <a:ext cx="2756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Encre et feutre</a:t>
            </a:r>
            <a:endParaRPr lang="fr-FR" sz="1600"/>
          </a:p>
        </p:txBody>
      </p:sp>
      <p:sp>
        <p:nvSpPr>
          <p:cNvPr id="10" name="ZoneTexte 18" hidden="0"/>
          <p:cNvSpPr>
            <a:spLocks noAdjustHandles="0" noChangeArrowheads="0"/>
          </p:cNvSpPr>
          <p:nvPr isPhoto="0" userDrawn="0"/>
        </p:nvSpPr>
        <p:spPr bwMode="auto">
          <a:xfrm>
            <a:off x="3072843" y="5270269"/>
            <a:ext cx="2771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guirlandes de soleil</a:t>
            </a:r>
            <a:endParaRPr lang="fr-FR" sz="1400"/>
          </a:p>
        </p:txBody>
      </p:sp>
      <p:pic>
        <p:nvPicPr>
          <p:cNvPr id="11" name="Image 19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6140062" y="2725334"/>
            <a:ext cx="3101513" cy="2349631"/>
          </a:xfrm>
          <a:prstGeom prst="rect">
            <a:avLst/>
          </a:prstGeom>
        </p:spPr>
      </p:pic>
      <p:sp>
        <p:nvSpPr>
          <p:cNvPr id="12" name="ZoneTexte 20" hidden="0"/>
          <p:cNvSpPr>
            <a:spLocks noAdjustHandles="0" noChangeArrowheads="0"/>
          </p:cNvSpPr>
          <p:nvPr isPhoto="0" userDrawn="0"/>
        </p:nvSpPr>
        <p:spPr bwMode="auto">
          <a:xfrm>
            <a:off x="6276109" y="5270269"/>
            <a:ext cx="2965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Peinture et feutre</a:t>
            </a:r>
            <a:endParaRPr lang="fr-FR" sz="1400"/>
          </a:p>
        </p:txBody>
      </p:sp>
      <p:pic>
        <p:nvPicPr>
          <p:cNvPr id="13" name="Image 21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9634451" y="1931199"/>
            <a:ext cx="2225040" cy="3143766"/>
          </a:xfrm>
          <a:prstGeom prst="rect">
            <a:avLst/>
          </a:prstGeom>
        </p:spPr>
      </p:pic>
      <p:sp>
        <p:nvSpPr>
          <p:cNvPr id="14" name="ZoneTexte 22" hidden="0"/>
          <p:cNvSpPr>
            <a:spLocks noAdjustHandles="0" noChangeArrowheads="0"/>
          </p:cNvSpPr>
          <p:nvPr isPhoto="0" userDrawn="0"/>
        </p:nvSpPr>
        <p:spPr bwMode="auto">
          <a:xfrm>
            <a:off x="9651076" y="5328457"/>
            <a:ext cx="2194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gommettes noires, crayons de couleurs</a:t>
            </a:r>
            <a:endParaRPr lang="fr-FR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178130" y="-39457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241575" y="0"/>
            <a:ext cx="2950425" cy="1670904"/>
          </a:xfrm>
          <a:prstGeom prst="rect">
            <a:avLst/>
          </a:prstGeom>
        </p:spPr>
      </p:pic>
      <p:sp>
        <p:nvSpPr>
          <p:cNvPr id="6" name="ZoneTexte 4" hidden="0"/>
          <p:cNvSpPr>
            <a:spLocks noAdjustHandles="0" noChangeArrowheads="0"/>
          </p:cNvSpPr>
          <p:nvPr isPhoto="0" userDrawn="0"/>
        </p:nvSpPr>
        <p:spPr bwMode="auto">
          <a:xfrm>
            <a:off x="178130" y="689956"/>
            <a:ext cx="1193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600" b="1" u="sng"/>
              <a:t>Pistes en arts plastiques</a:t>
            </a:r>
            <a:r>
              <a:rPr lang="fr-FR" sz="3600"/>
              <a:t> : les mandalas</a:t>
            </a:r>
            <a:endParaRPr/>
          </a:p>
        </p:txBody>
      </p:sp>
      <p:pic>
        <p:nvPicPr>
          <p:cNvPr id="7" name="Image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367404" y="1551731"/>
            <a:ext cx="3609975" cy="3752850"/>
          </a:xfrm>
          <a:prstGeom prst="rect">
            <a:avLst/>
          </a:prstGeom>
        </p:spPr>
      </p:pic>
      <p:sp>
        <p:nvSpPr>
          <p:cNvPr id="8" name="Rectangle 5" hidden="0"/>
          <p:cNvSpPr/>
          <p:nvPr isPhoto="0" userDrawn="0"/>
        </p:nvSpPr>
        <p:spPr bwMode="auto">
          <a:xfrm>
            <a:off x="3358342" y="1551731"/>
            <a:ext cx="606828" cy="513971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9" name="Image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4895935" y="2258312"/>
            <a:ext cx="3238500" cy="3495675"/>
          </a:xfrm>
          <a:prstGeom prst="rect">
            <a:avLst/>
          </a:prstGeom>
        </p:spPr>
      </p:pic>
      <p:sp>
        <p:nvSpPr>
          <p:cNvPr id="10" name="Rectangle 20" hidden="0"/>
          <p:cNvSpPr/>
          <p:nvPr isPhoto="0" userDrawn="0"/>
        </p:nvSpPr>
        <p:spPr bwMode="auto">
          <a:xfrm>
            <a:off x="4895935" y="2258312"/>
            <a:ext cx="606828" cy="513971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11" name="Image 18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8870373" y="3428156"/>
            <a:ext cx="3238500" cy="3295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178130" y="-39457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241575" y="0"/>
            <a:ext cx="2950425" cy="1670904"/>
          </a:xfrm>
          <a:prstGeom prst="rect">
            <a:avLst/>
          </a:prstGeom>
        </p:spPr>
      </p:pic>
      <p:sp>
        <p:nvSpPr>
          <p:cNvPr id="6" name="ZoneTexte 4" hidden="0"/>
          <p:cNvSpPr>
            <a:spLocks noAdjustHandles="0" noChangeArrowheads="0"/>
          </p:cNvSpPr>
          <p:nvPr isPhoto="0" userDrawn="0"/>
        </p:nvSpPr>
        <p:spPr bwMode="auto">
          <a:xfrm>
            <a:off x="178130" y="689956"/>
            <a:ext cx="1193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600" b="1" u="sng"/>
              <a:t>Pistes en arts plastiques</a:t>
            </a:r>
            <a:r>
              <a:rPr lang="fr-FR" sz="3600"/>
              <a:t> : les totems</a:t>
            </a:r>
            <a:endParaRPr/>
          </a:p>
        </p:txBody>
      </p:sp>
      <p:pic>
        <p:nvPicPr>
          <p:cNvPr id="7" name="Image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57694" y="2294570"/>
            <a:ext cx="2552853" cy="3403804"/>
          </a:xfrm>
          <a:prstGeom prst="rect">
            <a:avLst/>
          </a:prstGeom>
        </p:spPr>
      </p:pic>
      <p:pic>
        <p:nvPicPr>
          <p:cNvPr id="8" name="Image 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2876202" y="2294570"/>
            <a:ext cx="3067397" cy="3403804"/>
          </a:xfrm>
          <a:prstGeom prst="rect">
            <a:avLst/>
          </a:prstGeom>
        </p:spPr>
      </p:pic>
      <p:pic>
        <p:nvPicPr>
          <p:cNvPr id="9" name="Image 9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6179434" y="2349731"/>
            <a:ext cx="3282534" cy="2461900"/>
          </a:xfrm>
          <a:prstGeom prst="rect">
            <a:avLst/>
          </a:prstGeom>
        </p:spPr>
      </p:pic>
      <p:pic>
        <p:nvPicPr>
          <p:cNvPr id="10" name="Image 10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9597391" y="2349731"/>
            <a:ext cx="2511482" cy="3348643"/>
          </a:xfrm>
          <a:prstGeom prst="rect">
            <a:avLst/>
          </a:prstGeom>
        </p:spPr>
      </p:pic>
      <p:sp>
        <p:nvSpPr>
          <p:cNvPr id="11" name="ZoneTexte 11" hidden="0"/>
          <p:cNvSpPr>
            <a:spLocks noAdjustHandles="0" noChangeArrowheads="0"/>
          </p:cNvSpPr>
          <p:nvPr isPhoto="0" userDrawn="0"/>
        </p:nvSpPr>
        <p:spPr bwMode="auto">
          <a:xfrm>
            <a:off x="249382" y="5852160"/>
            <a:ext cx="2491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Carton peint</a:t>
            </a:r>
            <a:endParaRPr lang="fr-FR" sz="1400"/>
          </a:p>
        </p:txBody>
      </p:sp>
      <p:sp>
        <p:nvSpPr>
          <p:cNvPr id="12" name="ZoneTexte 12" hidden="0"/>
          <p:cNvSpPr>
            <a:spLocks noAdjustHandles="0" noChangeArrowheads="0"/>
          </p:cNvSpPr>
          <p:nvPr isPhoto="0" userDrawn="0"/>
        </p:nvSpPr>
        <p:spPr bwMode="auto">
          <a:xfrm>
            <a:off x="3042458" y="5793971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Totems en 2D sur kraft</a:t>
            </a:r>
            <a:endParaRPr lang="fr-FR" sz="1400"/>
          </a:p>
        </p:txBody>
      </p:sp>
      <p:sp>
        <p:nvSpPr>
          <p:cNvPr id="13" name="ZoneTexte 13" hidden="0"/>
          <p:cNvSpPr>
            <a:spLocks noAdjustHandles="0" noChangeArrowheads="0"/>
          </p:cNvSpPr>
          <p:nvPr isPhoto="0" userDrawn="0"/>
        </p:nvSpPr>
        <p:spPr bwMode="auto">
          <a:xfrm>
            <a:off x="6292735" y="4995949"/>
            <a:ext cx="2948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Totem colorié au feutre</a:t>
            </a:r>
            <a:endParaRPr lang="fr-FR" sz="1400"/>
          </a:p>
        </p:txBody>
      </p:sp>
      <p:sp>
        <p:nvSpPr>
          <p:cNvPr id="14" name="ZoneTexte 14" hidden="0"/>
          <p:cNvSpPr>
            <a:spLocks noAdjustHandles="0" noChangeArrowheads="0"/>
          </p:cNvSpPr>
          <p:nvPr isPhoto="0" userDrawn="0"/>
        </p:nvSpPr>
        <p:spPr bwMode="auto">
          <a:xfrm>
            <a:off x="9461969" y="5793971"/>
            <a:ext cx="2730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Totem sur rouleau essuie tout</a:t>
            </a:r>
            <a:endParaRPr lang="fr-FR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178130" y="-39457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635524" y="0"/>
            <a:ext cx="2556476" cy="1447800"/>
          </a:xfrm>
          <a:prstGeom prst="rect">
            <a:avLst/>
          </a:prstGeom>
        </p:spPr>
      </p:pic>
      <p:sp>
        <p:nvSpPr>
          <p:cNvPr id="6" name="ZoneTexte 4" hidden="0"/>
          <p:cNvSpPr>
            <a:spLocks noAdjustHandles="0" noChangeArrowheads="0"/>
          </p:cNvSpPr>
          <p:nvPr isPhoto="0" userDrawn="0"/>
        </p:nvSpPr>
        <p:spPr bwMode="auto">
          <a:xfrm>
            <a:off x="178130" y="689956"/>
            <a:ext cx="11930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600" b="1" u="sng"/>
              <a:t>Pistes en arts plastiques</a:t>
            </a:r>
            <a:r>
              <a:rPr lang="fr-FR" sz="3600"/>
              <a:t> : les mandalas</a:t>
            </a:r>
            <a:endParaRPr/>
          </a:p>
        </p:txBody>
      </p:sp>
      <p:pic>
        <p:nvPicPr>
          <p:cNvPr id="7" name="Image 7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66007" y="1447800"/>
            <a:ext cx="2522566" cy="2522566"/>
          </a:xfrm>
          <a:prstGeom prst="rect">
            <a:avLst/>
          </a:prstGeom>
        </p:spPr>
      </p:pic>
      <p:sp>
        <p:nvSpPr>
          <p:cNvPr id="8" name="ZoneTexte 9" hidden="0"/>
          <p:cNvSpPr>
            <a:spLocks noAdjustHandles="0" noChangeArrowheads="0"/>
          </p:cNvSpPr>
          <p:nvPr isPhoto="0" userDrawn="0"/>
        </p:nvSpPr>
        <p:spPr bwMode="auto">
          <a:xfrm>
            <a:off x="266007" y="4089862"/>
            <a:ext cx="52218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100"/>
              <a:t>Collecter des feuilles d’automne et réaliser un mandala en intérieur ou extérieur</a:t>
            </a:r>
            <a:endParaRPr lang="fr-FR" sz="1100"/>
          </a:p>
        </p:txBody>
      </p:sp>
      <p:pic>
        <p:nvPicPr>
          <p:cNvPr id="9" name="Picture 2" descr="Land art et activités d'automne avec enfants de maternelle" hidden="0"/>
          <p:cNvPicPr>
            <a:picLocks noChangeAspect="1" noChangeArrowheads="1"/>
          </p:cNvPicPr>
          <p:nvPr isPhoto="0" userDrawn="0"/>
        </p:nvPicPr>
        <p:blipFill>
          <a:blip r:embed="rId4"/>
          <a:stretch/>
        </p:blipFill>
        <p:spPr bwMode="auto">
          <a:xfrm>
            <a:off x="2965277" y="1447800"/>
            <a:ext cx="2522566" cy="2522566"/>
          </a:xfrm>
          <a:prstGeom prst="rect">
            <a:avLst/>
          </a:prstGeom>
          <a:noFill/>
        </p:spPr>
      </p:pic>
      <p:pic>
        <p:nvPicPr>
          <p:cNvPr id="10" name="Image 10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5814753" y="1447800"/>
            <a:ext cx="2067865" cy="1943793"/>
          </a:xfrm>
          <a:prstGeom prst="rect">
            <a:avLst/>
          </a:prstGeom>
        </p:spPr>
      </p:pic>
      <p:sp>
        <p:nvSpPr>
          <p:cNvPr id="11" name="ZoneTexte 11" hidden="0"/>
          <p:cNvSpPr>
            <a:spLocks noAdjustHandles="0" noChangeArrowheads="0"/>
          </p:cNvSpPr>
          <p:nvPr isPhoto="0" userDrawn="0"/>
        </p:nvSpPr>
        <p:spPr bwMode="auto">
          <a:xfrm>
            <a:off x="5664546" y="3391593"/>
            <a:ext cx="3487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Peindre ou colorier un mandala d’automne</a:t>
            </a:r>
            <a:endParaRPr lang="fr-FR" sz="1200"/>
          </a:p>
        </p:txBody>
      </p:sp>
      <p:pic>
        <p:nvPicPr>
          <p:cNvPr id="12" name="Image 14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266007" y="4640245"/>
            <a:ext cx="3244291" cy="1585988"/>
          </a:xfrm>
          <a:prstGeom prst="rect">
            <a:avLst/>
          </a:prstGeom>
        </p:spPr>
      </p:pic>
      <p:sp>
        <p:nvSpPr>
          <p:cNvPr id="13" name="ZoneTexte 15" hidden="0"/>
          <p:cNvSpPr>
            <a:spLocks noAdjustHandles="0" noChangeArrowheads="0"/>
          </p:cNvSpPr>
          <p:nvPr isPhoto="0" userDrawn="0"/>
        </p:nvSpPr>
        <p:spPr bwMode="auto">
          <a:xfrm>
            <a:off x="266007" y="6309360"/>
            <a:ext cx="3258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Mandalas de papier</a:t>
            </a:r>
            <a:endParaRPr lang="fr-FR" sz="1400"/>
          </a:p>
        </p:txBody>
      </p:sp>
      <p:pic>
        <p:nvPicPr>
          <p:cNvPr id="14" name="Image 16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3782291" y="4660516"/>
            <a:ext cx="1937644" cy="1545446"/>
          </a:xfrm>
          <a:prstGeom prst="rect">
            <a:avLst/>
          </a:prstGeom>
        </p:spPr>
      </p:pic>
      <p:sp>
        <p:nvSpPr>
          <p:cNvPr id="15" name="ZoneTexte 17" hidden="0"/>
          <p:cNvSpPr>
            <a:spLocks noAdjustHandles="0" noChangeArrowheads="0"/>
          </p:cNvSpPr>
          <p:nvPr isPhoto="0" userDrawn="0"/>
        </p:nvSpPr>
        <p:spPr bwMode="auto">
          <a:xfrm>
            <a:off x="3549924" y="6226233"/>
            <a:ext cx="2402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Mandalas avec objets de la classe</a:t>
            </a:r>
            <a:endParaRPr lang="fr-FR" sz="1200"/>
          </a:p>
        </p:txBody>
      </p:sp>
      <p:pic>
        <p:nvPicPr>
          <p:cNvPr id="16" name="Picture 4" descr="https://s18670.pcdn.co/wp-content/uploads/dot-circles-313x512.jpg" hidden="0"/>
          <p:cNvPicPr>
            <a:picLocks noChangeAspect="1" noChangeArrowheads="1"/>
          </p:cNvPicPr>
          <p:nvPr isPhoto="0" userDrawn="0"/>
        </p:nvPicPr>
        <p:blipFill>
          <a:blip r:embed="rId8"/>
          <a:stretch/>
        </p:blipFill>
        <p:spPr bwMode="auto">
          <a:xfrm>
            <a:off x="9210675" y="1487257"/>
            <a:ext cx="2981325" cy="4876801"/>
          </a:xfrm>
          <a:prstGeom prst="rect">
            <a:avLst/>
          </a:prstGeom>
          <a:noFill/>
        </p:spPr>
      </p:pic>
      <p:sp>
        <p:nvSpPr>
          <p:cNvPr id="17" name="ZoneTexte 19" hidden="0"/>
          <p:cNvSpPr>
            <a:spLocks noAdjustHandles="0" noChangeArrowheads="0"/>
          </p:cNvSpPr>
          <p:nvPr isPhoto="0" userDrawn="0"/>
        </p:nvSpPr>
        <p:spPr bwMode="auto">
          <a:xfrm>
            <a:off x="9236565" y="6486747"/>
            <a:ext cx="2808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Mandalas en camaïeu</a:t>
            </a:r>
            <a:endParaRPr lang="fr-FR" sz="1200"/>
          </a:p>
        </p:txBody>
      </p:sp>
      <p:pic>
        <p:nvPicPr>
          <p:cNvPr id="18" name="Image 21" hidden="0"/>
          <p:cNvPicPr>
            <a:picLocks noChangeAspect="1"/>
          </p:cNvPicPr>
          <p:nvPr isPhoto="0" userDrawn="0"/>
        </p:nvPicPr>
        <p:blipFill>
          <a:blip r:embed="rId9"/>
          <a:stretch/>
        </p:blipFill>
        <p:spPr bwMode="auto">
          <a:xfrm>
            <a:off x="5814753" y="3711855"/>
            <a:ext cx="2101302" cy="3051891"/>
          </a:xfrm>
          <a:prstGeom prst="rect">
            <a:avLst/>
          </a:prstGeom>
        </p:spPr>
      </p:pic>
      <p:sp>
        <p:nvSpPr>
          <p:cNvPr id="19" name="ZoneTexte 22" hidden="0"/>
          <p:cNvSpPr>
            <a:spLocks noAdjustHandles="0" noChangeArrowheads="0"/>
          </p:cNvSpPr>
          <p:nvPr isPhoto="0" userDrawn="0"/>
        </p:nvSpPr>
        <p:spPr bwMode="auto">
          <a:xfrm>
            <a:off x="7826648" y="5893861"/>
            <a:ext cx="1282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Réaliser une fleur avec un mandala de graphismes</a:t>
            </a:r>
            <a:endParaRPr lang="fr-FR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7" y="293979"/>
            <a:ext cx="1127324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LA </a:t>
            </a:r>
            <a:r>
              <a:rPr lang="fr-FR" sz="3200" b="1"/>
              <a:t>CHASSE À L’OURS</a:t>
            </a:r>
            <a:r>
              <a:rPr lang="fr-FR"/>
              <a:t>, Joanna Harrison et Robin Shaw, Royaume-Uni, 28’23, 2016.</a:t>
            </a:r>
            <a:endParaRPr/>
          </a:p>
          <a:p>
            <a:pPr algn="just">
              <a:defRPr/>
            </a:pPr>
            <a:r>
              <a:rPr lang="fr-FR">
                <a:latin typeface="open sans"/>
              </a:rPr>
              <a:t>Quand Papa et Maman partent chercher Grand-Mère, Rosie et ses quatre frères et sœurs se retrouvent seuls à la maison. Que </a:t>
            </a:r>
            <a:r>
              <a:rPr lang="fr-FR">
                <a:latin typeface="open sans"/>
              </a:rPr>
              <a:t>vont-ils</a:t>
            </a:r>
            <a:r>
              <a:rPr lang="fr-FR">
                <a:latin typeface="open sans"/>
              </a:rPr>
              <a:t> bien pouvoir faire ? Se chamailler, regarder la télévision, jouer au foot...? Et s’ils partaient à la chasse à l’ours ?</a:t>
            </a:r>
            <a:endParaRPr lang="fr-FR" b="0" i="0"/>
          </a:p>
        </p:txBody>
      </p:sp>
      <p:pic>
        <p:nvPicPr>
          <p:cNvPr id="5" name="Image 4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560650" y="2170371"/>
            <a:ext cx="6496132" cy="4592274"/>
          </a:xfrm>
          <a:prstGeom prst="rect">
            <a:avLst/>
          </a:prstGeom>
        </p:spPr>
      </p:pic>
      <p:pic>
        <p:nvPicPr>
          <p:cNvPr id="6" name="Image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0" y="2938154"/>
            <a:ext cx="5338773" cy="30567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7" y="293979"/>
            <a:ext cx="11273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LA </a:t>
            </a:r>
            <a:r>
              <a:rPr lang="fr-FR" sz="3200" b="1"/>
              <a:t>CHASSE À L’OURS</a:t>
            </a:r>
            <a:r>
              <a:rPr lang="fr-FR"/>
              <a:t>, Joanna Harrison et Robin Shaw, Royaume-Uni, 28’23, 2016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Image 4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5560650" y="2170371"/>
            <a:ext cx="6496132" cy="4592274"/>
          </a:xfrm>
          <a:prstGeom prst="rect">
            <a:avLst/>
          </a:prstGeom>
        </p:spPr>
      </p:pic>
      <p:pic>
        <p:nvPicPr>
          <p:cNvPr id="6" name="Image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0" y="2938154"/>
            <a:ext cx="5338773" cy="3056709"/>
          </a:xfrm>
          <a:prstGeom prst="rect">
            <a:avLst/>
          </a:prstGeom>
        </p:spPr>
      </p:pic>
      <p:sp>
        <p:nvSpPr>
          <p:cNvPr id="7" name="Rectangle 1" hidden="0"/>
          <p:cNvSpPr/>
          <p:nvPr isPhoto="0" userDrawn="0"/>
        </p:nvSpPr>
        <p:spPr bwMode="auto">
          <a:xfrm>
            <a:off x="261257" y="1109064"/>
            <a:ext cx="4871847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u="sng"/>
              <a:t>Pistes en arts plastiques</a:t>
            </a:r>
            <a:r>
              <a:rPr lang="fr-FR" sz="2800"/>
              <a:t> : </a:t>
            </a:r>
            <a:endParaRPr lang="fr-FR" sz="2800"/>
          </a:p>
          <a:p>
            <a:pPr>
              <a:defRPr/>
            </a:pPr>
            <a:r>
              <a:rPr lang="fr-FR" sz="2800"/>
              <a:t>1 </a:t>
            </a:r>
            <a:r>
              <a:rPr lang="fr-FR" sz="2800"/>
              <a:t>land’art</a:t>
            </a:r>
            <a:r>
              <a:rPr lang="fr-FR" sz="2800"/>
              <a:t> au fil des saisons</a:t>
            </a:r>
            <a:endParaRPr/>
          </a:p>
          <a:p>
            <a:pPr>
              <a:defRPr/>
            </a:pPr>
            <a:r>
              <a:rPr lang="fr-FR" sz="2800"/>
              <a:t>2 les empreintes</a:t>
            </a:r>
            <a:endParaRPr/>
          </a:p>
          <a:p>
            <a:pPr>
              <a:defRPr/>
            </a:pPr>
            <a:r>
              <a:rPr lang="fr-FR" sz="2800"/>
              <a:t>3 le trajet des personnages</a:t>
            </a:r>
            <a:endParaRPr lang="fr-FR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6" y="61436"/>
            <a:ext cx="11273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400" b="1"/>
              <a:t>LA </a:t>
            </a:r>
            <a:r>
              <a:rPr lang="fr-FR" sz="2400" b="1"/>
              <a:t>CHASSE À L’OURS</a:t>
            </a:r>
            <a:r>
              <a:rPr lang="fr-FR" sz="1400"/>
              <a:t>, Joanna Harrison et Robin Shaw, Royaume-Uni, 28’23, 2016</a:t>
            </a:r>
            <a:r>
              <a:rPr lang="fr-FR" sz="1400"/>
              <a:t>.</a:t>
            </a:r>
            <a:endParaRPr lang="fr-FR" sz="1400"/>
          </a:p>
        </p:txBody>
      </p:sp>
      <p:sp>
        <p:nvSpPr>
          <p:cNvPr id="5" name="Rectangle 1" hidden="0"/>
          <p:cNvSpPr/>
          <p:nvPr isPhoto="0" userDrawn="0"/>
        </p:nvSpPr>
        <p:spPr bwMode="auto">
          <a:xfrm>
            <a:off x="261256" y="800100"/>
            <a:ext cx="11193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800" b="1" u="sng"/>
              <a:t>Pistes en arts plastiques</a:t>
            </a:r>
            <a:r>
              <a:rPr lang="fr-FR" sz="2800"/>
              <a:t> : </a:t>
            </a:r>
            <a:r>
              <a:rPr lang="fr-FR" sz="2800"/>
              <a:t>land’art</a:t>
            </a:r>
            <a:r>
              <a:rPr lang="fr-FR" sz="2800"/>
              <a:t> au fil des saisons</a:t>
            </a:r>
            <a:endParaRPr/>
          </a:p>
        </p:txBody>
      </p:sp>
      <p:pic>
        <p:nvPicPr>
          <p:cNvPr id="6" name="Image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334500" y="0"/>
            <a:ext cx="2857500" cy="1600200"/>
          </a:xfrm>
          <a:prstGeom prst="rect">
            <a:avLst/>
          </a:prstGeom>
        </p:spPr>
      </p:pic>
      <p:pic>
        <p:nvPicPr>
          <p:cNvPr id="7" name="Image 6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61256" y="2327275"/>
            <a:ext cx="2287175" cy="2143125"/>
          </a:xfrm>
          <a:prstGeom prst="rect">
            <a:avLst/>
          </a:prstGeom>
        </p:spPr>
      </p:pic>
      <p:pic>
        <p:nvPicPr>
          <p:cNvPr id="8" name="Image 7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2760133" y="2242141"/>
            <a:ext cx="3090334" cy="2198091"/>
          </a:xfrm>
          <a:prstGeom prst="rect">
            <a:avLst/>
          </a:prstGeom>
        </p:spPr>
      </p:pic>
      <p:pic>
        <p:nvPicPr>
          <p:cNvPr id="9" name="Image 8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6136767" y="2196037"/>
            <a:ext cx="2668058" cy="2345267"/>
          </a:xfrm>
          <a:prstGeom prst="rect">
            <a:avLst/>
          </a:prstGeom>
        </p:spPr>
      </p:pic>
      <p:pic>
        <p:nvPicPr>
          <p:cNvPr id="10" name="Image 9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8928099" y="2196037"/>
            <a:ext cx="3036391" cy="2274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7" y="293979"/>
            <a:ext cx="1127324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UN PRINTEMPS EN AUTOMNE</a:t>
            </a:r>
            <a:r>
              <a:rPr lang="fr-FR"/>
              <a:t>, Tatiana </a:t>
            </a:r>
            <a:r>
              <a:rPr lang="fr-FR"/>
              <a:t>Kublitskaya</a:t>
            </a:r>
            <a:r>
              <a:rPr lang="fr-FR"/>
              <a:t>, Biélorussie, 10’, 2015.</a:t>
            </a:r>
            <a:endParaRPr/>
          </a:p>
          <a:p>
            <a:pPr algn="just">
              <a:defRPr/>
            </a:pPr>
            <a:r>
              <a:rPr lang="fr-FR">
                <a:latin typeface="open sans"/>
              </a:rPr>
              <a:t>L’automne a chassé le beau temps et apporté la pluie. Le petit </a:t>
            </a:r>
            <a:r>
              <a:rPr lang="fr-FR">
                <a:latin typeface="open sans"/>
              </a:rPr>
              <a:t>Yanka</a:t>
            </a:r>
            <a:r>
              <a:rPr lang="fr-FR">
                <a:latin typeface="open sans"/>
              </a:rPr>
              <a:t> s’est blotti au fond de son lit, mais sa grande sœur ne l’entend pas de cette oreille. La voilà partie à travers champs à la recherche d’un rayon de soleil </a:t>
            </a:r>
            <a:r>
              <a:rPr lang="fr-FR">
                <a:latin typeface="open sans"/>
              </a:rPr>
              <a:t>pour soigner son petit frère !</a:t>
            </a:r>
            <a:endParaRPr lang="fr-FR"/>
          </a:p>
          <a:p>
            <a:pPr algn="just">
              <a:defRPr/>
            </a:pPr>
            <a:r>
              <a:rPr lang="fr-FR">
                <a:latin typeface="open sans"/>
              </a:rPr>
              <a:t>​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3523631" y="2052044"/>
            <a:ext cx="8454386" cy="4681265"/>
          </a:xfrm>
          <a:prstGeom prst="rect">
            <a:avLst/>
          </a:prstGeom>
        </p:spPr>
      </p:pic>
      <p:pic>
        <p:nvPicPr>
          <p:cNvPr id="6" name="Image 2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56445" y="2064724"/>
            <a:ext cx="3247060" cy="1958636"/>
          </a:xfrm>
          <a:prstGeom prst="rect">
            <a:avLst/>
          </a:prstGeom>
        </p:spPr>
      </p:pic>
      <p:pic>
        <p:nvPicPr>
          <p:cNvPr id="7" name="Image 4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156445" y="4239491"/>
            <a:ext cx="3241963" cy="24938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7" y="293979"/>
            <a:ext cx="1127324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LA </a:t>
            </a:r>
            <a:r>
              <a:rPr lang="fr-FR" sz="2800" b="1"/>
              <a:t>CHASSE À L’OURS</a:t>
            </a:r>
            <a:r>
              <a:rPr lang="fr-FR" sz="1600"/>
              <a:t>, Joanna Harrison et Robin Shaw, Royaume-Uni, 28’23, 2016</a:t>
            </a:r>
            <a:r>
              <a:rPr lang="fr-FR" sz="1600"/>
              <a:t>.</a:t>
            </a:r>
            <a:endParaRPr lang="fr-FR" sz="1600"/>
          </a:p>
        </p:txBody>
      </p:sp>
      <p:sp>
        <p:nvSpPr>
          <p:cNvPr id="5" name="Rectangle 1" hidden="0"/>
          <p:cNvSpPr/>
          <p:nvPr isPhoto="0" userDrawn="0"/>
        </p:nvSpPr>
        <p:spPr bwMode="auto">
          <a:xfrm>
            <a:off x="261256" y="1109064"/>
            <a:ext cx="11193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800" b="1" u="sng"/>
              <a:t>Pistes en arts plastiques</a:t>
            </a:r>
            <a:r>
              <a:rPr lang="fr-FR" sz="2800"/>
              <a:t> : </a:t>
            </a:r>
            <a:r>
              <a:rPr lang="fr-FR" sz="2800"/>
              <a:t>les empreintes</a:t>
            </a:r>
            <a:endParaRPr/>
          </a:p>
        </p:txBody>
      </p:sp>
      <p:pic>
        <p:nvPicPr>
          <p:cNvPr id="6" name="Image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9861468" y="0"/>
            <a:ext cx="2330532" cy="1305098"/>
          </a:xfrm>
          <a:prstGeom prst="rect">
            <a:avLst/>
          </a:prstGeom>
        </p:spPr>
      </p:pic>
      <p:pic>
        <p:nvPicPr>
          <p:cNvPr id="7" name="Image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61256" y="1803120"/>
            <a:ext cx="2960807" cy="1954974"/>
          </a:xfrm>
          <a:prstGeom prst="rect">
            <a:avLst/>
          </a:prstGeom>
        </p:spPr>
      </p:pic>
      <p:pic>
        <p:nvPicPr>
          <p:cNvPr id="8" name="Image 5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3566160" y="1803119"/>
            <a:ext cx="2606633" cy="1954975"/>
          </a:xfrm>
          <a:prstGeom prst="rect">
            <a:avLst/>
          </a:prstGeom>
        </p:spPr>
      </p:pic>
      <p:pic>
        <p:nvPicPr>
          <p:cNvPr id="9" name="Image 6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6570133" y="1803119"/>
            <a:ext cx="2590337" cy="1962990"/>
          </a:xfrm>
          <a:prstGeom prst="rect">
            <a:avLst/>
          </a:prstGeom>
        </p:spPr>
      </p:pic>
      <p:pic>
        <p:nvPicPr>
          <p:cNvPr id="10" name="Image 7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9409112" y="1856681"/>
            <a:ext cx="2466975" cy="1847850"/>
          </a:xfrm>
          <a:prstGeom prst="rect">
            <a:avLst/>
          </a:prstGeom>
        </p:spPr>
      </p:pic>
      <p:sp>
        <p:nvSpPr>
          <p:cNvPr id="11" name="ZoneTexte 8" hidden="0"/>
          <p:cNvSpPr>
            <a:spLocks noAdjustHandles="0" noChangeArrowheads="0"/>
          </p:cNvSpPr>
          <p:nvPr isPhoto="0" userDrawn="0"/>
        </p:nvSpPr>
        <p:spPr bwMode="auto">
          <a:xfrm>
            <a:off x="261256" y="3766109"/>
            <a:ext cx="2897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/>
              <a:t>Empreintes de mains et  </a:t>
            </a:r>
            <a:endParaRPr/>
          </a:p>
          <a:p>
            <a:pPr algn="ctr">
              <a:defRPr/>
            </a:pPr>
            <a:r>
              <a:rPr lang="fr-FR"/>
              <a:t>reproductions d’empreintes d’animaux</a:t>
            </a:r>
            <a:endParaRPr lang="fr-FR"/>
          </a:p>
        </p:txBody>
      </p:sp>
      <p:sp>
        <p:nvSpPr>
          <p:cNvPr id="12" name="ZoneTexte 9" hidden="0"/>
          <p:cNvSpPr>
            <a:spLocks noAdjustHandles="0" noChangeArrowheads="0"/>
          </p:cNvSpPr>
          <p:nvPr isPhoto="0" userDrawn="0"/>
        </p:nvSpPr>
        <p:spPr bwMode="auto">
          <a:xfrm>
            <a:off x="3566160" y="3923607"/>
            <a:ext cx="26066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/>
              <a:t>Empreintes de plaques, de matériaux divers trouvés autour de l’école</a:t>
            </a:r>
            <a:endParaRPr lang="fr-FR"/>
          </a:p>
        </p:txBody>
      </p:sp>
      <p:sp>
        <p:nvSpPr>
          <p:cNvPr id="13" name="ZoneTexte 10" hidden="0"/>
          <p:cNvSpPr>
            <a:spLocks noAdjustHandles="0" noChangeArrowheads="0"/>
          </p:cNvSpPr>
          <p:nvPr isPhoto="0" userDrawn="0"/>
        </p:nvSpPr>
        <p:spPr bwMode="auto">
          <a:xfrm>
            <a:off x="6633556" y="3931920"/>
            <a:ext cx="2526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/>
              <a:t>Empreintes d’objets de la classe</a:t>
            </a:r>
            <a:endParaRPr lang="fr-FR"/>
          </a:p>
        </p:txBody>
      </p:sp>
      <p:sp>
        <p:nvSpPr>
          <p:cNvPr id="14" name="ZoneTexte 11" hidden="0"/>
          <p:cNvSpPr>
            <a:spLocks noAdjustHandles="0" noChangeArrowheads="0"/>
          </p:cNvSpPr>
          <p:nvPr isPhoto="0" userDrawn="0"/>
        </p:nvSpPr>
        <p:spPr bwMode="auto">
          <a:xfrm>
            <a:off x="9518073" y="3981796"/>
            <a:ext cx="2358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/>
              <a:t>Empreintes négatives de feuilles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6" y="257917"/>
            <a:ext cx="112732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400" b="1"/>
              <a:t>LA </a:t>
            </a:r>
            <a:r>
              <a:rPr lang="fr-FR" sz="2400" b="1"/>
              <a:t>CHASSE À L’OURS</a:t>
            </a:r>
            <a:r>
              <a:rPr lang="fr-FR" sz="1400"/>
              <a:t>, Joanna Harrison et Robin Shaw, Royaume-Uni, 28’23, 2016</a:t>
            </a:r>
            <a:r>
              <a:rPr lang="fr-FR" sz="1400"/>
              <a:t>.</a:t>
            </a:r>
            <a:endParaRPr lang="fr-FR" sz="1400"/>
          </a:p>
        </p:txBody>
      </p:sp>
      <p:sp>
        <p:nvSpPr>
          <p:cNvPr id="5" name="Rectangle 1" hidden="0"/>
          <p:cNvSpPr/>
          <p:nvPr isPhoto="0" userDrawn="0"/>
        </p:nvSpPr>
        <p:spPr bwMode="auto">
          <a:xfrm>
            <a:off x="261256" y="1109064"/>
            <a:ext cx="11193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2800" b="1" u="sng"/>
              <a:t>Pistes en arts plastiques</a:t>
            </a:r>
            <a:r>
              <a:rPr lang="fr-FR" sz="2800"/>
              <a:t> : </a:t>
            </a:r>
            <a:r>
              <a:rPr lang="fr-FR" sz="2800"/>
              <a:t>le trajet des personnages</a:t>
            </a:r>
            <a:endParaRPr/>
          </a:p>
        </p:txBody>
      </p:sp>
      <p:pic>
        <p:nvPicPr>
          <p:cNvPr id="6" name="Image 2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81841" y="1886816"/>
            <a:ext cx="7208418" cy="2277860"/>
          </a:xfrm>
          <a:prstGeom prst="rect">
            <a:avLst/>
          </a:prstGeom>
        </p:spPr>
      </p:pic>
      <p:pic>
        <p:nvPicPr>
          <p:cNvPr id="7" name="Image 4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931568" y="4164676"/>
            <a:ext cx="5458691" cy="2633818"/>
          </a:xfrm>
          <a:prstGeom prst="rect">
            <a:avLst/>
          </a:prstGeom>
        </p:spPr>
      </p:pic>
      <p:pic>
        <p:nvPicPr>
          <p:cNvPr id="8" name="Image 5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000692" y="1744767"/>
            <a:ext cx="3790295" cy="5053726"/>
          </a:xfrm>
          <a:prstGeom prst="rect">
            <a:avLst/>
          </a:prstGeom>
        </p:spPr>
      </p:pic>
      <p:pic>
        <p:nvPicPr>
          <p:cNvPr id="9" name="Image 6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9638260" y="0"/>
            <a:ext cx="2553740" cy="1430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9570" y="-188159"/>
            <a:ext cx="79932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UN PRINTEMPS EN AUTOMNE</a:t>
            </a:r>
            <a:r>
              <a:rPr lang="fr-FR"/>
              <a:t>, Tatiana </a:t>
            </a:r>
            <a:r>
              <a:rPr lang="fr-FR"/>
              <a:t>Kublitskaya</a:t>
            </a:r>
            <a:r>
              <a:rPr lang="fr-FR"/>
              <a:t>, Biélorussie, 10’, 2015</a:t>
            </a:r>
            <a:r>
              <a:rPr lang="fr-FR"/>
              <a:t>.</a:t>
            </a:r>
            <a:endParaRPr lang="fr-FR"/>
          </a:p>
        </p:txBody>
      </p:sp>
      <p:pic>
        <p:nvPicPr>
          <p:cNvPr id="5" name="Picture 2" descr="https://3.bp.blogspot.com/-CNaAZu7CgfM/XFrhF46HP_I/AAAAAAAAhUs/2SlOzCqMRqsgjcWC4OcFPufkZCgF6U-gQCLcBGAs/s400/euu4qw5A.jpeg" hidden="0"/>
          <p:cNvPicPr>
            <a:picLocks noChangeAspect="1" noChangeArrowheads="1"/>
          </p:cNvPicPr>
          <p:nvPr isPhoto="0" userDrawn="0"/>
        </p:nvPicPr>
        <p:blipFill>
          <a:blip r:embed="rId2"/>
          <a:stretch/>
        </p:blipFill>
        <p:spPr bwMode="auto">
          <a:xfrm>
            <a:off x="6799812" y="3824895"/>
            <a:ext cx="5392187" cy="3033106"/>
          </a:xfrm>
          <a:prstGeom prst="rect">
            <a:avLst/>
          </a:prstGeom>
          <a:noFill/>
        </p:spPr>
      </p:pic>
      <p:sp>
        <p:nvSpPr>
          <p:cNvPr id="6" name="ZoneTexte 2" hidden="0"/>
          <p:cNvSpPr>
            <a:spLocks noAdjustHandles="0" noChangeArrowheads="0"/>
          </p:cNvSpPr>
          <p:nvPr isPhoto="0" userDrawn="0"/>
        </p:nvSpPr>
        <p:spPr bwMode="auto">
          <a:xfrm>
            <a:off x="290945" y="980902"/>
            <a:ext cx="79303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3600" b="1" u="sng"/>
              <a:t>Pistes en arts plastiques : </a:t>
            </a:r>
            <a:endParaRPr/>
          </a:p>
          <a:p>
            <a:pPr>
              <a:defRPr/>
            </a:pPr>
            <a:r>
              <a:rPr lang="fr-FR" sz="3600"/>
              <a:t>1 l’automne, le vent</a:t>
            </a:r>
            <a:endParaRPr/>
          </a:p>
          <a:p>
            <a:pPr>
              <a:defRPr/>
            </a:pPr>
            <a:r>
              <a:rPr lang="fr-FR" sz="3600"/>
              <a:t>2 les animaux de la forêt</a:t>
            </a:r>
            <a:endParaRPr/>
          </a:p>
          <a:p>
            <a:pPr>
              <a:defRPr/>
            </a:pPr>
            <a:r>
              <a:rPr lang="fr-FR" sz="3600"/>
              <a:t>3 les couleurs chaudes /froides</a:t>
            </a:r>
            <a:endParaRPr lang="fr-FR" sz="3600"/>
          </a:p>
        </p:txBody>
      </p:sp>
      <p:sp>
        <p:nvSpPr>
          <p:cNvPr id="7" name="AutoShape 4" descr="Critique] &quot;La Chasse à l'ours&quot; (2016) : Animation britannique et biélorusse  - Bulles de Culture" hidden="0"/>
          <p:cNvSpPr>
            <a:spLocks noChangeArrowheads="1" noChangeAspect="1"/>
          </p:cNvSpPr>
          <p:nvPr isPhoto="0" userDrawn="0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fr-FR"/>
          </a:p>
        </p:txBody>
      </p:sp>
      <p:pic>
        <p:nvPicPr>
          <p:cNvPr id="8" name="Image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0" y="3850788"/>
            <a:ext cx="5370022" cy="3007212"/>
          </a:xfrm>
          <a:prstGeom prst="rect">
            <a:avLst/>
          </a:prstGeom>
        </p:spPr>
      </p:pic>
      <p:pic>
        <p:nvPicPr>
          <p:cNvPr id="9" name="Image 6" hidden="0"/>
          <p:cNvPicPr>
            <a:picLocks noChangeAspect="1"/>
          </p:cNvPicPr>
          <p:nvPr isPhoto="0" userDrawn="0"/>
        </p:nvPicPr>
        <p:blipFill>
          <a:blip r:embed="rId4"/>
          <a:srcRect l="0" t="1986" r="0" b="0"/>
          <a:stretch/>
        </p:blipFill>
        <p:spPr bwMode="auto">
          <a:xfrm>
            <a:off x="7963592" y="1"/>
            <a:ext cx="4228407" cy="31203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9570" y="-188159"/>
            <a:ext cx="79932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UN PRINTEMPS EN AUTOMNE</a:t>
            </a:r>
            <a:r>
              <a:rPr lang="fr-FR"/>
              <a:t>, Tatiana </a:t>
            </a:r>
            <a:r>
              <a:rPr lang="fr-FR"/>
              <a:t>Kublitskaya</a:t>
            </a:r>
            <a:r>
              <a:rPr lang="fr-FR"/>
              <a:t>, Biélorussie, 10’, 2015</a:t>
            </a:r>
            <a:r>
              <a:rPr lang="fr-FR"/>
              <a:t>.</a:t>
            </a:r>
            <a:endParaRPr lang="fr-FR"/>
          </a:p>
        </p:txBody>
      </p:sp>
      <p:sp>
        <p:nvSpPr>
          <p:cNvPr id="5" name="ZoneTexte 2" hidden="0"/>
          <p:cNvSpPr>
            <a:spLocks noAdjustHandles="0" noChangeArrowheads="0"/>
          </p:cNvSpPr>
          <p:nvPr isPhoto="0" userDrawn="0"/>
        </p:nvSpPr>
        <p:spPr bwMode="auto">
          <a:xfrm>
            <a:off x="1080653" y="698269"/>
            <a:ext cx="1102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b="1" u="sng"/>
              <a:t>Pistes en arts plastiques : l’automne</a:t>
            </a:r>
            <a:endParaRPr/>
          </a:p>
        </p:txBody>
      </p:sp>
      <p:sp>
        <p:nvSpPr>
          <p:cNvPr id="6" name="AutoShape 4" descr="Critique] &quot;La Chasse à l'ours&quot; (2016) : Animation britannique et biélorusse  - Bulles de Culture" hidden="0"/>
          <p:cNvSpPr>
            <a:spLocks noChangeArrowheads="1" noChangeAspect="1"/>
          </p:cNvSpPr>
          <p:nvPr isPhoto="0" userDrawn="0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fr-FR"/>
          </a:p>
        </p:txBody>
      </p:sp>
      <p:pic>
        <p:nvPicPr>
          <p:cNvPr id="7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721774" y="1624531"/>
            <a:ext cx="8648700" cy="2295525"/>
          </a:xfrm>
          <a:prstGeom prst="rect">
            <a:avLst/>
          </a:prstGeom>
        </p:spPr>
      </p:pic>
      <p:sp>
        <p:nvSpPr>
          <p:cNvPr id="8" name="ZoneTexte 7" hidden="0"/>
          <p:cNvSpPr>
            <a:spLocks noAdjustHandles="0" noChangeArrowheads="0"/>
          </p:cNvSpPr>
          <p:nvPr isPhoto="0" userDrawn="0"/>
        </p:nvSpPr>
        <p:spPr bwMode="auto">
          <a:xfrm>
            <a:off x="460375" y="4214553"/>
            <a:ext cx="11551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/>
              <a:t>Travail à partir d’une capture d’écran du film </a:t>
            </a:r>
            <a:endParaRPr lang="fr-FR"/>
          </a:p>
        </p:txBody>
      </p:sp>
      <p:sp>
        <p:nvSpPr>
          <p:cNvPr id="9" name="ZoneTexte 8" hidden="0"/>
          <p:cNvSpPr>
            <a:spLocks noAdjustHandles="0" noChangeArrowheads="0"/>
          </p:cNvSpPr>
          <p:nvPr isPhoto="0" userDrawn="0"/>
        </p:nvSpPr>
        <p:spPr bwMode="auto">
          <a:xfrm>
            <a:off x="460375" y="4838007"/>
            <a:ext cx="111691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/>
              <a:t>Réaliser un paysage d’automne  :</a:t>
            </a:r>
            <a:endParaRPr/>
          </a:p>
          <a:p>
            <a:pPr marL="285750" indent="-285750">
              <a:buFontTx/>
              <a:buChar char="-"/>
              <a:defRPr/>
            </a:pPr>
            <a:r>
              <a:rPr lang="fr-FR"/>
              <a:t>quelques traits courbés pour le sol : les différents plans du paysage</a:t>
            </a:r>
            <a:endParaRPr/>
          </a:p>
          <a:p>
            <a:pPr marL="285750" indent="-285750">
              <a:buFontTx/>
              <a:buChar char="-"/>
              <a:defRPr/>
            </a:pPr>
            <a:r>
              <a:rPr lang="fr-FR"/>
              <a:t>reproduire des arbres courbés par le vent (partir de silhouettes simples)</a:t>
            </a:r>
            <a:endParaRPr/>
          </a:p>
          <a:p>
            <a:pPr marL="285750" indent="-285750">
              <a:buFontTx/>
              <a:buChar char="-"/>
              <a:defRPr/>
            </a:pPr>
            <a:r>
              <a:rPr lang="fr-FR"/>
              <a:t>colorer ou peindre avec des couleurs ternes (ciel gris, et toute la nature en dégradé du vert au marron)</a:t>
            </a:r>
            <a:endParaRPr lang="fr-F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9570" y="-188159"/>
            <a:ext cx="79932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UN PRINTEMPS EN AUTOMNE</a:t>
            </a:r>
            <a:r>
              <a:rPr lang="fr-FR"/>
              <a:t>, Tatiana </a:t>
            </a:r>
            <a:r>
              <a:rPr lang="fr-FR"/>
              <a:t>Kublitskaya</a:t>
            </a:r>
            <a:r>
              <a:rPr lang="fr-FR"/>
              <a:t>, Biélorussie, 10’, 2015</a:t>
            </a:r>
            <a:r>
              <a:rPr lang="fr-FR"/>
              <a:t>.</a:t>
            </a:r>
            <a:endParaRPr lang="fr-FR"/>
          </a:p>
        </p:txBody>
      </p:sp>
      <p:sp>
        <p:nvSpPr>
          <p:cNvPr id="5" name="ZoneTexte 2" hidden="0"/>
          <p:cNvSpPr>
            <a:spLocks noAdjustHandles="0" noChangeArrowheads="0"/>
          </p:cNvSpPr>
          <p:nvPr isPhoto="0" userDrawn="0"/>
        </p:nvSpPr>
        <p:spPr bwMode="auto">
          <a:xfrm>
            <a:off x="416023" y="763506"/>
            <a:ext cx="1102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b="1" u="sng"/>
              <a:t>Pistes en arts plastiques : l’automne en </a:t>
            </a:r>
            <a:r>
              <a:rPr lang="fr-FR" sz="3600" b="1" u="sng"/>
              <a:t>land’art</a:t>
            </a:r>
            <a:endParaRPr lang="fr-FR" sz="3600" b="1" u="sng"/>
          </a:p>
        </p:txBody>
      </p:sp>
      <p:sp>
        <p:nvSpPr>
          <p:cNvPr id="6" name="AutoShape 4" descr="Critique] &quot;La Chasse à l'ours&quot; (2016) : Animation britannique et biélorusse  - Bulles de Culture" hidden="0"/>
          <p:cNvSpPr>
            <a:spLocks noChangeArrowheads="1" noChangeAspect="1"/>
          </p:cNvSpPr>
          <p:nvPr isPhoto="0" userDrawn="0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fr-FR"/>
          </a:p>
        </p:txBody>
      </p:sp>
      <p:pic>
        <p:nvPicPr>
          <p:cNvPr id="7" name="Image 7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20080" y="4707948"/>
            <a:ext cx="2466975" cy="1847850"/>
          </a:xfrm>
          <a:prstGeom prst="rect">
            <a:avLst/>
          </a:prstGeom>
        </p:spPr>
      </p:pic>
      <p:sp>
        <p:nvSpPr>
          <p:cNvPr id="8" name="ZoneTexte 18" hidden="0"/>
          <p:cNvSpPr>
            <a:spLocks noAdjustHandles="0" noChangeArrowheads="0"/>
          </p:cNvSpPr>
          <p:nvPr isPhoto="0" userDrawn="0"/>
        </p:nvSpPr>
        <p:spPr bwMode="auto">
          <a:xfrm>
            <a:off x="269570" y="1492227"/>
            <a:ext cx="11567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/>
              <a:t>Travailler avec une récolte de matériaux naturels dans la nature. Composition en extérieur ou intérieur.</a:t>
            </a:r>
            <a:endParaRPr/>
          </a:p>
          <a:p>
            <a:pPr>
              <a:defRPr/>
            </a:pPr>
            <a:r>
              <a:rPr lang="fr-FR"/>
              <a:t>Travailler des lettres, des formes géométriques ou figuratives… </a:t>
            </a:r>
            <a:endParaRPr lang="fr-FR"/>
          </a:p>
        </p:txBody>
      </p:sp>
      <p:pic>
        <p:nvPicPr>
          <p:cNvPr id="9" name="Image 19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 rot="21118541">
            <a:off x="555114" y="2277650"/>
            <a:ext cx="2143125" cy="2143125"/>
          </a:xfrm>
          <a:prstGeom prst="rect">
            <a:avLst/>
          </a:prstGeom>
        </p:spPr>
      </p:pic>
      <p:pic>
        <p:nvPicPr>
          <p:cNvPr id="10" name="Image 20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8145618" y="3851176"/>
            <a:ext cx="3944540" cy="2729398"/>
          </a:xfrm>
          <a:prstGeom prst="rect">
            <a:avLst/>
          </a:prstGeom>
        </p:spPr>
      </p:pic>
      <p:pic>
        <p:nvPicPr>
          <p:cNvPr id="11" name="Picture 2" descr="Atelier Land Art d'automne – Autour de la baleine" hidden="0"/>
          <p:cNvPicPr>
            <a:picLocks noChangeAspect="1" noChangeArrowheads="1"/>
          </p:cNvPicPr>
          <p:nvPr isPhoto="0" userDrawn="0"/>
        </p:nvPicPr>
        <p:blipFill>
          <a:blip r:embed="rId5"/>
          <a:stretch/>
        </p:blipFill>
        <p:spPr bwMode="auto">
          <a:xfrm>
            <a:off x="5679695" y="5163805"/>
            <a:ext cx="2288895" cy="1391993"/>
          </a:xfrm>
          <a:prstGeom prst="rect">
            <a:avLst/>
          </a:prstGeom>
          <a:noFill/>
        </p:spPr>
      </p:pic>
      <p:pic>
        <p:nvPicPr>
          <p:cNvPr id="12" name="Picture 4" descr="Arbre D'automne, Installation par Alain Bernegger | Artmajeur" hidden="0"/>
          <p:cNvPicPr>
            <a:picLocks noChangeAspect="1" noChangeArrowheads="1"/>
          </p:cNvPicPr>
          <p:nvPr isPhoto="0" userDrawn="0"/>
        </p:nvPicPr>
        <p:blipFill>
          <a:blip r:embed="rId6"/>
          <a:stretch/>
        </p:blipFill>
        <p:spPr bwMode="auto">
          <a:xfrm>
            <a:off x="3264535" y="2499327"/>
            <a:ext cx="2466975" cy="1847851"/>
          </a:xfrm>
          <a:prstGeom prst="rect">
            <a:avLst/>
          </a:prstGeom>
          <a:noFill/>
        </p:spPr>
      </p:pic>
      <p:pic>
        <p:nvPicPr>
          <p:cNvPr id="13" name="Image 21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 rot="236938">
            <a:off x="6092273" y="2327776"/>
            <a:ext cx="1876317" cy="2501755"/>
          </a:xfrm>
          <a:prstGeom prst="rect">
            <a:avLst/>
          </a:prstGeom>
        </p:spPr>
      </p:pic>
      <p:pic>
        <p:nvPicPr>
          <p:cNvPr id="14" name="Image 22" hidden="0"/>
          <p:cNvPicPr>
            <a:picLocks noChangeAspect="1"/>
          </p:cNvPicPr>
          <p:nvPr isPhoto="0" userDrawn="0"/>
        </p:nvPicPr>
        <p:blipFill>
          <a:blip r:embed="rId8"/>
          <a:stretch/>
        </p:blipFill>
        <p:spPr bwMode="auto">
          <a:xfrm>
            <a:off x="8797076" y="1853247"/>
            <a:ext cx="2641624" cy="1853079"/>
          </a:xfrm>
          <a:prstGeom prst="rect">
            <a:avLst/>
          </a:prstGeom>
        </p:spPr>
      </p:pic>
      <p:pic>
        <p:nvPicPr>
          <p:cNvPr id="15" name="Image 24" hidden="0"/>
          <p:cNvPicPr>
            <a:picLocks noChangeAspect="1"/>
          </p:cNvPicPr>
          <p:nvPr isPhoto="0" userDrawn="0"/>
        </p:nvPicPr>
        <p:blipFill>
          <a:blip r:embed="rId9"/>
          <a:stretch/>
        </p:blipFill>
        <p:spPr bwMode="auto">
          <a:xfrm>
            <a:off x="3426459" y="4559867"/>
            <a:ext cx="2143125" cy="2143125"/>
          </a:xfrm>
          <a:prstGeom prst="rect">
            <a:avLst/>
          </a:prstGeom>
        </p:spPr>
      </p:pic>
      <p:sp>
        <p:nvSpPr>
          <p:cNvPr id="16" name="Rectangle 25" hidden="0"/>
          <p:cNvSpPr/>
          <p:nvPr isPhoto="0" userDrawn="0"/>
        </p:nvSpPr>
        <p:spPr bwMode="auto">
          <a:xfrm>
            <a:off x="5091430" y="6643667"/>
            <a:ext cx="71864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050" i="1"/>
              <a:t>Plus d’idées sur  : </a:t>
            </a:r>
            <a:r>
              <a:rPr lang="fr-FR" sz="1050" i="1" u="sng">
                <a:hlinkClick r:id="rId10" tooltip="https://mediascol.ac-clermont.fr/education-artistique-et-culturelle-en-haute-loire/naturart/"/>
              </a:rPr>
              <a:t>https</a:t>
            </a:r>
            <a:r>
              <a:rPr lang="fr-FR" sz="1050" i="1" u="sng">
                <a:hlinkClick r:id="rId10" tooltip="https://mediascol.ac-clermont.fr/education-artistique-et-culturelle-en-haute-loire/naturart/"/>
              </a:rPr>
              <a:t>://mediascol.ac-clermont.fr/education-artistique-et-culturelle-en-haute-loire/naturart</a:t>
            </a:r>
            <a:r>
              <a:rPr lang="fr-FR" sz="1050" i="1"/>
              <a:t>/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9570" y="-188159"/>
            <a:ext cx="79932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UN PRINTEMPS EN AUTOMNE</a:t>
            </a:r>
            <a:r>
              <a:rPr lang="fr-FR"/>
              <a:t>, Tatiana </a:t>
            </a:r>
            <a:r>
              <a:rPr lang="fr-FR"/>
              <a:t>Kublitskaya</a:t>
            </a:r>
            <a:r>
              <a:rPr lang="fr-FR"/>
              <a:t>, Biélorussie, 10’, 2015</a:t>
            </a:r>
            <a:r>
              <a:rPr lang="fr-FR"/>
              <a:t>.</a:t>
            </a:r>
            <a:endParaRPr lang="fr-FR"/>
          </a:p>
        </p:txBody>
      </p:sp>
      <p:sp>
        <p:nvSpPr>
          <p:cNvPr id="5" name="ZoneTexte 2" hidden="0"/>
          <p:cNvSpPr>
            <a:spLocks noAdjustHandles="0" noChangeArrowheads="0"/>
          </p:cNvSpPr>
          <p:nvPr isPhoto="0" userDrawn="0"/>
        </p:nvSpPr>
        <p:spPr bwMode="auto">
          <a:xfrm>
            <a:off x="-1596045" y="762252"/>
            <a:ext cx="1102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b="1" u="sng"/>
              <a:t>Pistes en arts plastiques : le vent</a:t>
            </a:r>
            <a:endParaRPr/>
          </a:p>
        </p:txBody>
      </p:sp>
      <p:sp>
        <p:nvSpPr>
          <p:cNvPr id="6" name="AutoShape 4" descr="Critique] &quot;La Chasse à l'ours&quot; (2016) : Animation britannique et biélorusse  - Bulles de Culture" hidden="0"/>
          <p:cNvSpPr>
            <a:spLocks noChangeArrowheads="1" noChangeAspect="1"/>
          </p:cNvSpPr>
          <p:nvPr isPhoto="0" userDrawn="0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fr-FR"/>
          </a:p>
        </p:txBody>
      </p:sp>
      <p:pic>
        <p:nvPicPr>
          <p:cNvPr id="7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8102541" y="0"/>
            <a:ext cx="4089459" cy="1085418"/>
          </a:xfrm>
          <a:prstGeom prst="rect">
            <a:avLst/>
          </a:prstGeom>
        </p:spPr>
      </p:pic>
      <p:sp>
        <p:nvSpPr>
          <p:cNvPr id="8" name="ZoneTexte 8" hidden="0"/>
          <p:cNvSpPr>
            <a:spLocks noAdjustHandles="0" noChangeArrowheads="0"/>
          </p:cNvSpPr>
          <p:nvPr isPhoto="0" userDrawn="0"/>
        </p:nvSpPr>
        <p:spPr bwMode="auto">
          <a:xfrm>
            <a:off x="269570" y="1490973"/>
            <a:ext cx="11169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/>
              <a:t>Représenter le vent dans les arbres</a:t>
            </a:r>
            <a:endParaRPr/>
          </a:p>
        </p:txBody>
      </p:sp>
      <p:pic>
        <p:nvPicPr>
          <p:cNvPr id="9" name="Image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269570" y="2010497"/>
            <a:ext cx="3294897" cy="1958822"/>
          </a:xfrm>
          <a:prstGeom prst="rect">
            <a:avLst/>
          </a:prstGeom>
        </p:spPr>
      </p:pic>
      <p:sp>
        <p:nvSpPr>
          <p:cNvPr id="10" name="ZoneTexte 6" hidden="0"/>
          <p:cNvSpPr>
            <a:spLocks noAdjustHandles="0" noChangeArrowheads="0"/>
          </p:cNvSpPr>
          <p:nvPr isPhoto="0" userDrawn="0"/>
        </p:nvSpPr>
        <p:spPr bwMode="auto">
          <a:xfrm>
            <a:off x="269570" y="4097867"/>
            <a:ext cx="3277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Tronc droit feuilles qui volent</a:t>
            </a:r>
            <a:endParaRPr lang="fr-FR" sz="1400"/>
          </a:p>
        </p:txBody>
      </p:sp>
      <p:pic>
        <p:nvPicPr>
          <p:cNvPr id="11" name="Image 9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3886200" y="2010497"/>
            <a:ext cx="1967935" cy="1967935"/>
          </a:xfrm>
          <a:prstGeom prst="rect">
            <a:avLst/>
          </a:prstGeom>
        </p:spPr>
      </p:pic>
      <p:sp>
        <p:nvSpPr>
          <p:cNvPr id="12" name="Rectangle 10" hidden="0"/>
          <p:cNvSpPr/>
          <p:nvPr isPhoto="0" userDrawn="0"/>
        </p:nvSpPr>
        <p:spPr bwMode="auto">
          <a:xfrm>
            <a:off x="3465152" y="4010741"/>
            <a:ext cx="29418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1400"/>
              <a:t>Tronc </a:t>
            </a:r>
            <a:r>
              <a:rPr lang="fr-FR" sz="1400"/>
              <a:t>oblique, </a:t>
            </a:r>
            <a:r>
              <a:rPr lang="fr-FR" sz="1400"/>
              <a:t>feuilles qui volent</a:t>
            </a:r>
            <a:endParaRPr/>
          </a:p>
        </p:txBody>
      </p:sp>
      <p:pic>
        <p:nvPicPr>
          <p:cNvPr id="13" name="Image 11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6406982" y="1847669"/>
            <a:ext cx="2143125" cy="2133600"/>
          </a:xfrm>
          <a:prstGeom prst="rect">
            <a:avLst/>
          </a:prstGeom>
        </p:spPr>
      </p:pic>
      <p:sp>
        <p:nvSpPr>
          <p:cNvPr id="14" name="Rectangle 12" hidden="0"/>
          <p:cNvSpPr/>
          <p:nvPr isPhoto="0" userDrawn="0"/>
        </p:nvSpPr>
        <p:spPr bwMode="auto">
          <a:xfrm>
            <a:off x="7005598" y="4026129"/>
            <a:ext cx="12266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1200"/>
              <a:t>Tronc </a:t>
            </a:r>
            <a:r>
              <a:rPr lang="fr-FR" sz="1200"/>
              <a:t>penché</a:t>
            </a:r>
            <a:endParaRPr lang="fr-FR" sz="1200"/>
          </a:p>
        </p:txBody>
      </p:sp>
      <p:pic>
        <p:nvPicPr>
          <p:cNvPr id="15" name="Image 13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9228900" y="1860305"/>
            <a:ext cx="2209800" cy="2076450"/>
          </a:xfrm>
          <a:prstGeom prst="rect">
            <a:avLst/>
          </a:prstGeom>
        </p:spPr>
      </p:pic>
      <p:sp>
        <p:nvSpPr>
          <p:cNvPr id="16" name="Rectangle 14" hidden="0"/>
          <p:cNvSpPr/>
          <p:nvPr isPhoto="0" userDrawn="0"/>
        </p:nvSpPr>
        <p:spPr bwMode="auto">
          <a:xfrm>
            <a:off x="9602566" y="3936755"/>
            <a:ext cx="15392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1400"/>
              <a:t>f</a:t>
            </a:r>
            <a:r>
              <a:rPr lang="fr-FR" sz="1400"/>
              <a:t>euillage incliné</a:t>
            </a:r>
            <a:endParaRPr lang="fr-FR" sz="1400"/>
          </a:p>
        </p:txBody>
      </p:sp>
      <p:pic>
        <p:nvPicPr>
          <p:cNvPr id="17" name="Image 15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10966908" y="4318518"/>
            <a:ext cx="1225092" cy="1728076"/>
          </a:xfrm>
          <a:prstGeom prst="rect">
            <a:avLst/>
          </a:prstGeom>
        </p:spPr>
      </p:pic>
      <p:sp>
        <p:nvSpPr>
          <p:cNvPr id="18" name="ZoneTexte 16" hidden="0"/>
          <p:cNvSpPr>
            <a:spLocks noAdjustHandles="0" noChangeArrowheads="0"/>
          </p:cNvSpPr>
          <p:nvPr isPhoto="0" userDrawn="0"/>
        </p:nvSpPr>
        <p:spPr bwMode="auto">
          <a:xfrm>
            <a:off x="9045282" y="6057616"/>
            <a:ext cx="26537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200"/>
              <a:t>Encre soufflée pour les branches</a:t>
            </a:r>
            <a:endParaRPr lang="fr-FR" sz="1200"/>
          </a:p>
        </p:txBody>
      </p:sp>
      <p:pic>
        <p:nvPicPr>
          <p:cNvPr id="19" name="Image 17" hidden="0"/>
          <p:cNvPicPr>
            <a:picLocks noChangeAspect="1"/>
          </p:cNvPicPr>
          <p:nvPr isPhoto="0" userDrawn="0"/>
        </p:nvPicPr>
        <p:blipFill>
          <a:blip r:embed="rId8"/>
          <a:stretch/>
        </p:blipFill>
        <p:spPr bwMode="auto">
          <a:xfrm>
            <a:off x="8489725" y="4318518"/>
            <a:ext cx="2455016" cy="1692394"/>
          </a:xfrm>
          <a:prstGeom prst="rect">
            <a:avLst/>
          </a:prstGeom>
        </p:spPr>
      </p:pic>
      <p:pic>
        <p:nvPicPr>
          <p:cNvPr id="20" name="Image 18" hidden="0"/>
          <p:cNvPicPr>
            <a:picLocks noChangeAspect="1"/>
          </p:cNvPicPr>
          <p:nvPr isPhoto="0" userDrawn="0"/>
        </p:nvPicPr>
        <p:blipFill>
          <a:blip r:embed="rId9"/>
          <a:stretch/>
        </p:blipFill>
        <p:spPr bwMode="auto">
          <a:xfrm>
            <a:off x="269570" y="4492770"/>
            <a:ext cx="3032429" cy="1934288"/>
          </a:xfrm>
          <a:prstGeom prst="rect">
            <a:avLst/>
          </a:prstGeom>
        </p:spPr>
      </p:pic>
      <p:sp>
        <p:nvSpPr>
          <p:cNvPr id="21" name="ZoneTexte 19" hidden="0"/>
          <p:cNvSpPr>
            <a:spLocks noAdjustHandles="0" noChangeArrowheads="0"/>
          </p:cNvSpPr>
          <p:nvPr isPhoto="0" userDrawn="0"/>
        </p:nvSpPr>
        <p:spPr bwMode="auto">
          <a:xfrm>
            <a:off x="269570" y="6481073"/>
            <a:ext cx="3032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Empreintes de feuilles</a:t>
            </a:r>
            <a:endParaRPr lang="fr-FR" sz="1400"/>
          </a:p>
        </p:txBody>
      </p:sp>
      <p:pic>
        <p:nvPicPr>
          <p:cNvPr id="22" name="Image 20" hidden="0"/>
          <p:cNvPicPr>
            <a:picLocks noChangeAspect="1"/>
          </p:cNvPicPr>
          <p:nvPr isPhoto="0" userDrawn="0"/>
        </p:nvPicPr>
        <p:blipFill>
          <a:blip r:embed="rId10"/>
          <a:stretch/>
        </p:blipFill>
        <p:spPr bwMode="auto">
          <a:xfrm>
            <a:off x="3465152" y="4442206"/>
            <a:ext cx="2673181" cy="2002305"/>
          </a:xfrm>
          <a:prstGeom prst="rect">
            <a:avLst/>
          </a:prstGeom>
        </p:spPr>
      </p:pic>
      <p:sp>
        <p:nvSpPr>
          <p:cNvPr id="23" name="ZoneTexte 21" hidden="0"/>
          <p:cNvSpPr>
            <a:spLocks noAdjustHandles="0" noChangeArrowheads="0"/>
          </p:cNvSpPr>
          <p:nvPr isPhoto="0" userDrawn="0"/>
        </p:nvSpPr>
        <p:spPr bwMode="auto">
          <a:xfrm>
            <a:off x="3351474" y="6462776"/>
            <a:ext cx="27868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Forêt à partir de ronds de couleurs</a:t>
            </a:r>
            <a:endParaRPr lang="fr-FR" sz="1200"/>
          </a:p>
        </p:txBody>
      </p:sp>
      <p:pic>
        <p:nvPicPr>
          <p:cNvPr id="24" name="Image 22" hidden="0"/>
          <p:cNvPicPr>
            <a:picLocks noChangeAspect="1"/>
          </p:cNvPicPr>
          <p:nvPr isPhoto="0" userDrawn="0"/>
        </p:nvPicPr>
        <p:blipFill>
          <a:blip r:embed="rId11"/>
          <a:stretch/>
        </p:blipFill>
        <p:spPr bwMode="auto">
          <a:xfrm>
            <a:off x="6270097" y="5210511"/>
            <a:ext cx="2140795" cy="1108177"/>
          </a:xfrm>
          <a:prstGeom prst="rect">
            <a:avLst/>
          </a:prstGeom>
        </p:spPr>
      </p:pic>
      <p:sp>
        <p:nvSpPr>
          <p:cNvPr id="25" name="ZoneTexte 23" hidden="0"/>
          <p:cNvSpPr>
            <a:spLocks noAdjustHandles="0" noChangeArrowheads="0"/>
          </p:cNvSpPr>
          <p:nvPr isPhoto="0" userDrawn="0"/>
        </p:nvSpPr>
        <p:spPr bwMode="auto">
          <a:xfrm>
            <a:off x="6301486" y="6427058"/>
            <a:ext cx="2166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Peinture au doigt</a:t>
            </a:r>
            <a:endParaRPr lang="fr-FR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9570" y="-188159"/>
            <a:ext cx="79932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UN PRINTEMPS EN AUTOMNE</a:t>
            </a:r>
            <a:r>
              <a:rPr lang="fr-FR"/>
              <a:t>, Tatiana </a:t>
            </a:r>
            <a:r>
              <a:rPr lang="fr-FR"/>
              <a:t>Kublitskaya</a:t>
            </a:r>
            <a:r>
              <a:rPr lang="fr-FR"/>
              <a:t>, Biélorussie, 10’, 2015</a:t>
            </a:r>
            <a:r>
              <a:rPr lang="fr-FR"/>
              <a:t>.</a:t>
            </a:r>
            <a:endParaRPr lang="fr-FR"/>
          </a:p>
        </p:txBody>
      </p:sp>
      <p:sp>
        <p:nvSpPr>
          <p:cNvPr id="5" name="ZoneTexte 2" hidden="0"/>
          <p:cNvSpPr>
            <a:spLocks noAdjustHandles="0" noChangeArrowheads="0"/>
          </p:cNvSpPr>
          <p:nvPr isPhoto="0" userDrawn="0"/>
        </p:nvSpPr>
        <p:spPr bwMode="auto">
          <a:xfrm>
            <a:off x="416023" y="763506"/>
            <a:ext cx="1102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b="1" u="sng"/>
              <a:t>Pistes en arts plastiques : les animaux de la forêt</a:t>
            </a:r>
            <a:endParaRPr/>
          </a:p>
        </p:txBody>
      </p:sp>
      <p:sp>
        <p:nvSpPr>
          <p:cNvPr id="6" name="AutoShape 4" descr="Critique] &quot;La Chasse à l'ours&quot; (2016) : Animation britannique et biélorusse  - Bulles de Culture" hidden="0"/>
          <p:cNvSpPr>
            <a:spLocks noChangeArrowheads="1" noChangeAspect="1"/>
          </p:cNvSpPr>
          <p:nvPr isPhoto="0" userDrawn="0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fr-FR"/>
          </a:p>
        </p:txBody>
      </p:sp>
      <p:sp>
        <p:nvSpPr>
          <p:cNvPr id="7" name="ZoneTexte 18" hidden="0"/>
          <p:cNvSpPr>
            <a:spLocks noAdjustHandles="0" noChangeArrowheads="0"/>
          </p:cNvSpPr>
          <p:nvPr isPhoto="0" userDrawn="0"/>
        </p:nvSpPr>
        <p:spPr bwMode="auto">
          <a:xfrm>
            <a:off x="7934325" y="1538446"/>
            <a:ext cx="41645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100"/>
              <a:t>Représenter les animaux de la forêt à partir de formes simples.</a:t>
            </a:r>
            <a:endParaRPr lang="fr-FR" sz="1100"/>
          </a:p>
        </p:txBody>
      </p:sp>
      <p:pic>
        <p:nvPicPr>
          <p:cNvPr id="8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7934325" y="2038349"/>
            <a:ext cx="4257675" cy="4819650"/>
          </a:xfrm>
          <a:prstGeom prst="rect">
            <a:avLst/>
          </a:prstGeom>
        </p:spPr>
      </p:pic>
      <p:pic>
        <p:nvPicPr>
          <p:cNvPr id="9" name="Image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155574" y="1547114"/>
            <a:ext cx="2861945" cy="1957570"/>
          </a:xfrm>
          <a:prstGeom prst="rect">
            <a:avLst/>
          </a:prstGeom>
        </p:spPr>
      </p:pic>
      <p:sp>
        <p:nvSpPr>
          <p:cNvPr id="10" name="ZoneTexte 6" hidden="0"/>
          <p:cNvSpPr>
            <a:spLocks noAdjustHandles="0" noChangeArrowheads="0"/>
          </p:cNvSpPr>
          <p:nvPr isPhoto="0" userDrawn="0"/>
        </p:nvSpPr>
        <p:spPr bwMode="auto">
          <a:xfrm>
            <a:off x="155575" y="3566160"/>
            <a:ext cx="2820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/>
              <a:t>Remplir une silhouette avec différents papiers</a:t>
            </a:r>
            <a:endParaRPr lang="fr-FR" sz="1400"/>
          </a:p>
        </p:txBody>
      </p:sp>
      <p:pic>
        <p:nvPicPr>
          <p:cNvPr id="11" name="Image 8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5409420" y="1547114"/>
            <a:ext cx="1971675" cy="2324100"/>
          </a:xfrm>
          <a:prstGeom prst="rect">
            <a:avLst/>
          </a:prstGeom>
        </p:spPr>
      </p:pic>
      <p:sp>
        <p:nvSpPr>
          <p:cNvPr id="12" name="ZoneTexte 9" hidden="0"/>
          <p:cNvSpPr>
            <a:spLocks noAdjustHandles="0" noChangeArrowheads="0"/>
          </p:cNvSpPr>
          <p:nvPr isPhoto="0" userDrawn="0"/>
        </p:nvSpPr>
        <p:spPr bwMode="auto">
          <a:xfrm>
            <a:off x="5019500" y="3871214"/>
            <a:ext cx="2751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200"/>
              <a:t>Reproduire une silhouette d’un des animaux du film</a:t>
            </a:r>
            <a:endParaRPr lang="fr-FR" sz="1200"/>
          </a:p>
        </p:txBody>
      </p:sp>
      <p:pic>
        <p:nvPicPr>
          <p:cNvPr id="13" name="Image 10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70052" y="4643438"/>
            <a:ext cx="2143125" cy="2143125"/>
          </a:xfrm>
          <a:prstGeom prst="rect">
            <a:avLst/>
          </a:prstGeom>
        </p:spPr>
      </p:pic>
      <p:sp>
        <p:nvSpPr>
          <p:cNvPr id="14" name="ZoneTexte 11" hidden="0"/>
          <p:cNvSpPr>
            <a:spLocks noAdjustHandles="0" noChangeArrowheads="0"/>
          </p:cNvSpPr>
          <p:nvPr isPhoto="0" userDrawn="0"/>
        </p:nvSpPr>
        <p:spPr bwMode="auto">
          <a:xfrm>
            <a:off x="2283229" y="4679619"/>
            <a:ext cx="2244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100"/>
              <a:t>Créer des animaux à partir de pommes de pin</a:t>
            </a:r>
            <a:endParaRPr lang="fr-FR" sz="1100"/>
          </a:p>
        </p:txBody>
      </p:sp>
      <p:pic>
        <p:nvPicPr>
          <p:cNvPr id="15" name="Image 12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5094488" y="4448175"/>
            <a:ext cx="2676525" cy="1704975"/>
          </a:xfrm>
          <a:prstGeom prst="rect">
            <a:avLst/>
          </a:prstGeom>
        </p:spPr>
      </p:pic>
      <p:pic>
        <p:nvPicPr>
          <p:cNvPr id="16" name="Picture 2" descr="Créer des écureuils en pommes de pin" hidden="0"/>
          <p:cNvPicPr>
            <a:picLocks noChangeAspect="1" noChangeArrowheads="1"/>
          </p:cNvPicPr>
          <p:nvPr isPhoto="0" userDrawn="0"/>
        </p:nvPicPr>
        <p:blipFill>
          <a:blip r:embed="rId7"/>
          <a:stretch/>
        </p:blipFill>
        <p:spPr bwMode="auto">
          <a:xfrm>
            <a:off x="2283229" y="5264315"/>
            <a:ext cx="2194561" cy="1516726"/>
          </a:xfrm>
          <a:prstGeom prst="rect">
            <a:avLst/>
          </a:prstGeom>
          <a:noFill/>
        </p:spPr>
      </p:pic>
      <p:pic>
        <p:nvPicPr>
          <p:cNvPr id="17" name="Image 13" hidden="0"/>
          <p:cNvPicPr>
            <a:picLocks noChangeAspect="1"/>
          </p:cNvPicPr>
          <p:nvPr isPhoto="0" userDrawn="0"/>
        </p:nvPicPr>
        <p:blipFill>
          <a:blip r:embed="rId8"/>
          <a:stretch/>
        </p:blipFill>
        <p:spPr bwMode="auto">
          <a:xfrm>
            <a:off x="3483983" y="1538446"/>
            <a:ext cx="1762125" cy="257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9570" y="-188159"/>
            <a:ext cx="79932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2800" b="1"/>
              <a:t>UN PRINTEMPS EN AUTOMNE</a:t>
            </a:r>
            <a:r>
              <a:rPr lang="fr-FR"/>
              <a:t>, Tatiana </a:t>
            </a:r>
            <a:r>
              <a:rPr lang="fr-FR"/>
              <a:t>Kublitskaya</a:t>
            </a:r>
            <a:r>
              <a:rPr lang="fr-FR"/>
              <a:t>, Biélorussie, 10’, 2015</a:t>
            </a:r>
            <a:r>
              <a:rPr lang="fr-FR"/>
              <a:t>.</a:t>
            </a:r>
            <a:endParaRPr lang="fr-FR"/>
          </a:p>
        </p:txBody>
      </p:sp>
      <p:sp>
        <p:nvSpPr>
          <p:cNvPr id="5" name="ZoneTexte 2" hidden="0"/>
          <p:cNvSpPr>
            <a:spLocks noAdjustHandles="0" noChangeArrowheads="0"/>
          </p:cNvSpPr>
          <p:nvPr isPhoto="0" userDrawn="0"/>
        </p:nvSpPr>
        <p:spPr bwMode="auto">
          <a:xfrm>
            <a:off x="416023" y="763506"/>
            <a:ext cx="11022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b="1" u="sng"/>
              <a:t>Pistes en arts plastiques : les couleurs chaudes/froides</a:t>
            </a:r>
            <a:endParaRPr/>
          </a:p>
        </p:txBody>
      </p:sp>
      <p:sp>
        <p:nvSpPr>
          <p:cNvPr id="6" name="AutoShape 4" descr="Critique] &quot;La Chasse à l'ours&quot; (2016) : Animation britannique et biélorusse  - Bulles de Culture" hidden="0"/>
          <p:cNvSpPr>
            <a:spLocks noChangeArrowheads="1" noChangeAspect="1"/>
          </p:cNvSpPr>
          <p:nvPr isPhoto="0" userDrawn="0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fr-FR"/>
          </a:p>
        </p:txBody>
      </p:sp>
      <p:pic>
        <p:nvPicPr>
          <p:cNvPr id="7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269570" y="1633924"/>
            <a:ext cx="2606634" cy="2606634"/>
          </a:xfrm>
          <a:prstGeom prst="rect">
            <a:avLst/>
          </a:prstGeom>
        </p:spPr>
      </p:pic>
      <p:pic>
        <p:nvPicPr>
          <p:cNvPr id="8" name="Image 5" hidden="0"/>
          <p:cNvPicPr>
            <a:picLocks noChangeAspect="1"/>
          </p:cNvPicPr>
          <p:nvPr isPhoto="0" userDrawn="0"/>
        </p:nvPicPr>
        <p:blipFill>
          <a:blip r:embed="rId3"/>
          <a:stretch/>
        </p:blipFill>
        <p:spPr bwMode="auto">
          <a:xfrm>
            <a:off x="8769927" y="1824642"/>
            <a:ext cx="3262226" cy="2390639"/>
          </a:xfrm>
          <a:prstGeom prst="rect">
            <a:avLst/>
          </a:prstGeom>
        </p:spPr>
      </p:pic>
      <p:pic>
        <p:nvPicPr>
          <p:cNvPr id="9" name="Image 6" hidden="0"/>
          <p:cNvPicPr>
            <a:picLocks noChangeAspect="1"/>
          </p:cNvPicPr>
          <p:nvPr isPhoto="0" userDrawn="0"/>
        </p:nvPicPr>
        <p:blipFill>
          <a:blip r:embed="rId4"/>
          <a:stretch/>
        </p:blipFill>
        <p:spPr bwMode="auto">
          <a:xfrm>
            <a:off x="3895811" y="2001100"/>
            <a:ext cx="3303011" cy="2411324"/>
          </a:xfrm>
          <a:prstGeom prst="rect">
            <a:avLst/>
          </a:prstGeom>
        </p:spPr>
      </p:pic>
      <p:pic>
        <p:nvPicPr>
          <p:cNvPr id="10" name="Image 8" hidden="0"/>
          <p:cNvPicPr>
            <a:picLocks noChangeAspect="1"/>
          </p:cNvPicPr>
          <p:nvPr isPhoto="0" userDrawn="0"/>
        </p:nvPicPr>
        <p:blipFill>
          <a:blip r:embed="rId5"/>
          <a:stretch/>
        </p:blipFill>
        <p:spPr bwMode="auto">
          <a:xfrm>
            <a:off x="155575" y="4676538"/>
            <a:ext cx="2970010" cy="2083440"/>
          </a:xfrm>
          <a:prstGeom prst="rect">
            <a:avLst/>
          </a:prstGeom>
        </p:spPr>
      </p:pic>
      <p:pic>
        <p:nvPicPr>
          <p:cNvPr id="11" name="Image 9" hidden="0"/>
          <p:cNvPicPr>
            <a:picLocks noChangeAspect="1"/>
          </p:cNvPicPr>
          <p:nvPr isPhoto="0" userDrawn="0"/>
        </p:nvPicPr>
        <p:blipFill>
          <a:blip r:embed="rId6"/>
          <a:stretch/>
        </p:blipFill>
        <p:spPr bwMode="auto">
          <a:xfrm>
            <a:off x="9501447" y="5142135"/>
            <a:ext cx="2530706" cy="1617843"/>
          </a:xfrm>
          <a:prstGeom prst="rect">
            <a:avLst/>
          </a:prstGeom>
        </p:spPr>
      </p:pic>
      <p:pic>
        <p:nvPicPr>
          <p:cNvPr id="12" name="Image 10" hidden="0"/>
          <p:cNvPicPr>
            <a:picLocks noChangeAspect="1"/>
          </p:cNvPicPr>
          <p:nvPr isPhoto="0" userDrawn="0"/>
        </p:nvPicPr>
        <p:blipFill>
          <a:blip r:embed="rId7"/>
          <a:stretch/>
        </p:blipFill>
        <p:spPr bwMode="auto">
          <a:xfrm>
            <a:off x="3895811" y="5142135"/>
            <a:ext cx="5383790" cy="16036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/>
          <p:nvPr isPhoto="0" userDrawn="0"/>
        </p:nvSpPr>
        <p:spPr bwMode="auto">
          <a:xfrm>
            <a:off x="261257" y="293979"/>
            <a:ext cx="1127324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>
                <a:latin typeface="arial"/>
              </a:rPr>
              <a:t>​</a:t>
            </a:r>
            <a:endParaRPr lang="fr-FR"/>
          </a:p>
          <a:p>
            <a:pPr>
              <a:defRPr/>
            </a:pPr>
            <a:r>
              <a:rPr lang="fr-FR" sz="3200" b="1"/>
              <a:t>LE </a:t>
            </a:r>
            <a:r>
              <a:rPr lang="fr-FR" sz="3200" b="1"/>
              <a:t>RÊVE DE L’OURS</a:t>
            </a:r>
            <a:r>
              <a:rPr lang="fr-FR"/>
              <a:t>, </a:t>
            </a:r>
            <a:r>
              <a:rPr lang="fr-FR"/>
              <a:t>Ruslan</a:t>
            </a:r>
            <a:r>
              <a:rPr lang="fr-FR"/>
              <a:t> </a:t>
            </a:r>
            <a:r>
              <a:rPr lang="fr-FR"/>
              <a:t>Sinkevich</a:t>
            </a:r>
            <a:r>
              <a:rPr lang="fr-FR"/>
              <a:t>, Biélorussie, 6’30, 2015.</a:t>
            </a:r>
            <a:endParaRPr/>
          </a:p>
          <a:p>
            <a:pPr algn="just">
              <a:defRPr/>
            </a:pPr>
            <a:r>
              <a:rPr lang="fr-FR">
                <a:latin typeface="open sans"/>
              </a:rPr>
              <a:t>Dans une forêt lointaine, là où le soleil se lève et se couche, vit un ours. À l’arrivée des premiers flocons, il emporte le soleil dans sa tanière et dort avec lui tout l’hiver. Un jour, un enfant impatient de revoir le printemps décide d’aller les réveiller…</a:t>
            </a:r>
            <a:endParaRPr lang="fr-FR"/>
          </a:p>
          <a:p>
            <a:pPr>
              <a:defRPr/>
            </a:pPr>
            <a:r>
              <a:rPr lang="fr-FR">
                <a:latin typeface="open sans"/>
              </a:rPr>
              <a:t>​</a:t>
            </a:r>
            <a:endParaRPr lang="fr-FR"/>
          </a:p>
        </p:txBody>
      </p:sp>
      <p:pic>
        <p:nvPicPr>
          <p:cNvPr id="5" name="Image 1" hidden="0"/>
          <p:cNvPicPr>
            <a:picLocks noChangeAspect="1"/>
          </p:cNvPicPr>
          <p:nvPr isPhoto="0" userDrawn="0"/>
        </p:nvPicPr>
        <p:blipFill>
          <a:blip r:embed="rId2"/>
          <a:stretch/>
        </p:blipFill>
        <p:spPr bwMode="auto">
          <a:xfrm>
            <a:off x="1983378" y="2398667"/>
            <a:ext cx="7467600" cy="422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Maillage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Arial"/>
        <a:cs typeface="Arial"/>
      </a:majorFont>
      <a:minorFont>
        <a:latin typeface="Century Gothic"/>
        <a:ea typeface="Arial"/>
        <a:cs typeface="Arial"/>
      </a:minorFont>
    </a:fontScheme>
    <a:fmtScheme name="Mesh">
      <a:fillStyleLst>
        <a:solidFill>
          <a:schemeClr val="phClr"/>
        </a:solidFill>
        <a:gradFill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>
          <a:blip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TM03457485[[fn=Maillage]]</Template>
  <TotalTime>0</TotalTime>
  <Words>0</Words>
  <Application>ONLYOFFICE/5.6.4.20</Application>
  <DocSecurity>0</DocSecurity>
  <PresentationFormat>Grand écran</PresentationFormat>
  <Paragraphs>0</Paragraphs>
  <Slides>21</Slides>
  <Notes>21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CHASSE À L’OURS</dc:title>
  <dc:subject/>
  <dc:creator>Cindy Maroto</dc:creator>
  <cp:keywords/>
  <dc:description/>
  <dc:identifier/>
  <dc:language/>
  <cp:lastModifiedBy>Maroto Cindy</cp:lastModifiedBy>
  <cp:revision>39</cp:revision>
  <dcterms:created xsi:type="dcterms:W3CDTF">2021-05-10T13:10:03Z</dcterms:created>
  <dcterms:modified xsi:type="dcterms:W3CDTF">2021-09-14T14:56:47Z</dcterms:modified>
  <cp:category/>
  <cp:contentStatus/>
  <cp:version/>
</cp:coreProperties>
</file>