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6" r:id="rId9"/>
    <p:sldId id="267" r:id="rId10"/>
    <p:sldId id="269" r:id="rId11"/>
    <p:sldId id="270" r:id="rId12"/>
    <p:sldId id="264" r:id="rId13"/>
    <p:sldId id="274" r:id="rId14"/>
    <p:sldId id="273" r:id="rId15"/>
    <p:sldId id="265" r:id="rId16"/>
    <p:sldId id="268" r:id="rId17"/>
    <p:sldId id="271" r:id="rId18"/>
    <p:sldId id="272" r:id="rId19"/>
    <p:sldId id="275" r:id="rId20"/>
    <p:sldId id="276" r:id="rId21"/>
    <p:sldId id="277" r:id="rId22"/>
    <p:sldId id="278" r:id="rId23"/>
    <p:sldId id="279" r:id="rId24"/>
    <p:sldId id="280" r:id="rId25"/>
    <p:sldId id="281" r:id="rId26"/>
    <p:sldId id="282" r:id="rId27"/>
    <p:sldId id="284" r:id="rId28"/>
    <p:sldId id="283" r:id="rId29"/>
    <p:sldId id="285" r:id="rId30"/>
    <p:sldId id="286" r:id="rId31"/>
    <p:sldId id="287" r:id="rId32"/>
    <p:sldId id="288" r:id="rId33"/>
    <p:sldId id="289" r:id="rId34"/>
    <p:sldId id="290" r:id="rId35"/>
    <p:sldId id="291" r:id="rId3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1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1416895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1278920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4091068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950695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736375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B2CB6B4-0639-4DAA-BFF5-1707AAA46A1B}" type="datetimeFigureOut">
              <a:rPr lang="fr-FR" smtClean="0"/>
              <a:t>28/09/2021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2090458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B2CB6B4-0639-4DAA-BFF5-1707AAA46A1B}" type="datetimeFigureOut">
              <a:rPr lang="fr-FR" smtClean="0"/>
              <a:t>28/09/2021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3482014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3B2CB6B4-0639-4DAA-BFF5-1707AAA46A1B}" type="datetimeFigureOut">
              <a:rPr lang="fr-FR" smtClean="0"/>
              <a:t>28/09/2021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229777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B2CB6B4-0639-4DAA-BFF5-1707AAA46A1B}" type="datetimeFigureOut">
              <a:rPr lang="fr-FR" smtClean="0"/>
              <a:t>28/09/2021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2965885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3B2CB6B4-0639-4DAA-BFF5-1707AAA46A1B}" type="datetimeFigureOut">
              <a:rPr lang="fr-FR" smtClean="0"/>
              <a:t>28/09/2021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1013710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3B2CB6B4-0639-4DAA-BFF5-1707AAA46A1B}" type="datetimeFigureOut">
              <a:rPr lang="fr-FR" smtClean="0"/>
              <a:t>28/09/2021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BA06C5D-6F85-47E6-973E-FF50CF5C5696}" type="slidenum">
              <a:rPr lang="fr-FR" smtClean="0"/>
              <a:t>‹N°›</a:t>
            </a:fld>
            <a:endParaRPr lang="fr-FR"/>
          </a:p>
        </p:txBody>
      </p:sp>
    </p:spTree>
    <p:extLst>
      <p:ext uri="{BB962C8B-B14F-4D97-AF65-F5344CB8AC3E}">
        <p14:creationId xmlns:p14="http://schemas.microsoft.com/office/powerpoint/2010/main" val="149066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2CB6B4-0639-4DAA-BFF5-1707AAA46A1B}" type="datetimeFigureOut">
              <a:rPr lang="fr-FR" smtClean="0"/>
              <a:t>28/09/2021</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06C5D-6F85-47E6-973E-FF50CF5C5696}" type="slidenum">
              <a:rPr lang="fr-FR" smtClean="0"/>
              <a:t>‹N°›</a:t>
            </a:fld>
            <a:endParaRPr lang="fr-FR"/>
          </a:p>
        </p:txBody>
      </p:sp>
    </p:spTree>
    <p:extLst>
      <p:ext uri="{BB962C8B-B14F-4D97-AF65-F5344CB8AC3E}">
        <p14:creationId xmlns:p14="http://schemas.microsoft.com/office/powerpoint/2010/main" val="2949980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http://cahierjosephine.canalblog.com/archives/2015/10/02/32704495.html" TargetMode="External"/><Relationship Id="rId7"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jpeg"/><Relationship Id="rId7" Type="http://schemas.openxmlformats.org/officeDocument/2006/relationships/image" Target="../media/image41.jpeg"/><Relationship Id="rId12" Type="http://schemas.openxmlformats.org/officeDocument/2006/relationships/image" Target="../media/image45.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image" Target="../media/image44.png"/><Relationship Id="rId5" Type="http://schemas.microsoft.com/office/2007/relationships/hdphoto" Target="../media/hdphoto1.wdp"/><Relationship Id="rId10" Type="http://schemas.openxmlformats.org/officeDocument/2006/relationships/image" Target="../media/image43.png"/><Relationship Id="rId4" Type="http://schemas.openxmlformats.org/officeDocument/2006/relationships/image" Target="../media/image39.png"/><Relationship Id="rId9"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hyperlink" Target="http://classemissviolette.blogspot.com/2013/08/livre-de-devinettes-sur-les-contes.html" TargetMode="External"/><Relationship Id="rId7" Type="http://schemas.openxmlformats.org/officeDocument/2006/relationships/image" Target="../media/image49.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52.png"/><Relationship Id="rId5" Type="http://schemas.microsoft.com/office/2007/relationships/hdphoto" Target="../media/hdphoto3.wdp"/><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expositions.bnf.fr/contes/enimages/salle5/index.htm"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0"/>
            <a:ext cx="12181172" cy="6858000"/>
          </a:xfrm>
          <a:prstGeom prst="rect">
            <a:avLst/>
          </a:prstGeom>
        </p:spPr>
      </p:pic>
      <p:sp>
        <p:nvSpPr>
          <p:cNvPr id="6" name="ZoneTexte 5"/>
          <p:cNvSpPr txBox="1"/>
          <p:nvPr/>
        </p:nvSpPr>
        <p:spPr>
          <a:xfrm>
            <a:off x="6949439" y="130629"/>
            <a:ext cx="5094515"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200" b="1" dirty="0" err="1" smtClean="0">
                <a:latin typeface="Harlow Solid Italic" panose="04030604020F02020D02" pitchFamily="82" charset="0"/>
              </a:rPr>
              <a:t>Kérity</a:t>
            </a:r>
            <a:r>
              <a:rPr lang="fr-FR" sz="3200" b="1" dirty="0" smtClean="0">
                <a:latin typeface="Harlow Solid Italic" panose="04030604020F02020D02" pitchFamily="82" charset="0"/>
              </a:rPr>
              <a:t> et la maison des contes, </a:t>
            </a:r>
          </a:p>
          <a:p>
            <a:pPr algn="ctr"/>
            <a:r>
              <a:rPr lang="fr-FR" sz="3200" b="1" dirty="0" smtClean="0">
                <a:latin typeface="Harlow Solid Italic" panose="04030604020F02020D02" pitchFamily="82" charset="0"/>
              </a:rPr>
              <a:t>Exploitation pédagogique </a:t>
            </a:r>
            <a:r>
              <a:rPr lang="fr-FR" sz="3200" b="1" dirty="0" smtClean="0">
                <a:latin typeface="Harlow Solid Italic" panose="04030604020F02020D02" pitchFamily="82" charset="0"/>
              </a:rPr>
              <a:t>en arts plastiques</a:t>
            </a:r>
            <a:endParaRPr lang="fr-FR" sz="3200" b="1" dirty="0">
              <a:latin typeface="Harlow Solid Italic" panose="04030604020F02020D02" pitchFamily="82" charset="0"/>
            </a:endParaRPr>
          </a:p>
        </p:txBody>
      </p:sp>
      <p:sp>
        <p:nvSpPr>
          <p:cNvPr id="7" name="ZoneTexte 6"/>
          <p:cNvSpPr txBox="1"/>
          <p:nvPr/>
        </p:nvSpPr>
        <p:spPr>
          <a:xfrm>
            <a:off x="9757954" y="6204857"/>
            <a:ext cx="2194560" cy="646331"/>
          </a:xfrm>
          <a:prstGeom prst="rect">
            <a:avLst/>
          </a:prstGeom>
          <a:noFill/>
        </p:spPr>
        <p:txBody>
          <a:bodyPr wrap="square" rtlCol="0">
            <a:spAutoFit/>
          </a:bodyPr>
          <a:lstStyle/>
          <a:p>
            <a:pPr algn="r"/>
            <a:r>
              <a:rPr lang="fr-FR" dirty="0" smtClean="0">
                <a:solidFill>
                  <a:schemeClr val="bg1"/>
                </a:solidFill>
              </a:rPr>
              <a:t>Cindy Maroto CPAPAMD</a:t>
            </a:r>
            <a:endParaRPr lang="fr-FR" dirty="0">
              <a:solidFill>
                <a:schemeClr val="bg1"/>
              </a:solidFill>
            </a:endParaRPr>
          </a:p>
        </p:txBody>
      </p:sp>
    </p:spTree>
    <p:extLst>
      <p:ext uri="{BB962C8B-B14F-4D97-AF65-F5344CB8AC3E}">
        <p14:creationId xmlns:p14="http://schemas.microsoft.com/office/powerpoint/2010/main" val="1492866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60"/>
            <a:ext cx="12192000" cy="6858000"/>
          </a:xfrm>
          <a:prstGeom prst="rect">
            <a:avLst/>
          </a:prstGeom>
        </p:spPr>
      </p:pic>
      <p:sp>
        <p:nvSpPr>
          <p:cNvPr id="5" name="ZoneTexte 4"/>
          <p:cNvSpPr txBox="1"/>
          <p:nvPr/>
        </p:nvSpPr>
        <p:spPr>
          <a:xfrm>
            <a:off x="0" y="6760"/>
            <a:ext cx="6152605"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 lien avec </a:t>
            </a:r>
            <a:r>
              <a:rPr lang="fr-FR" sz="3600" b="1" dirty="0" smtClean="0"/>
              <a:t>des œuvres </a:t>
            </a:r>
            <a:r>
              <a:rPr lang="fr-FR" sz="3600" b="1" dirty="0" smtClean="0"/>
              <a:t>d’art</a:t>
            </a:r>
            <a:endParaRPr lang="fr-FR" sz="3600" b="1" dirty="0"/>
          </a:p>
        </p:txBody>
      </p:sp>
      <p:pic>
        <p:nvPicPr>
          <p:cNvPr id="8" name="Image 7"/>
          <p:cNvPicPr>
            <a:picLocks noChangeAspect="1"/>
          </p:cNvPicPr>
          <p:nvPr/>
        </p:nvPicPr>
        <p:blipFill>
          <a:blip r:embed="rId3"/>
          <a:stretch>
            <a:fillRect/>
          </a:stretch>
        </p:blipFill>
        <p:spPr>
          <a:xfrm>
            <a:off x="666187" y="1912508"/>
            <a:ext cx="7227521" cy="3870739"/>
          </a:xfrm>
          <a:prstGeom prst="rect">
            <a:avLst/>
          </a:prstGeom>
        </p:spPr>
      </p:pic>
      <p:pic>
        <p:nvPicPr>
          <p:cNvPr id="6" name="Image 5"/>
          <p:cNvPicPr>
            <a:picLocks noChangeAspect="1"/>
          </p:cNvPicPr>
          <p:nvPr/>
        </p:nvPicPr>
        <p:blipFill>
          <a:blip r:embed="rId4"/>
          <a:stretch>
            <a:fillRect/>
          </a:stretch>
        </p:blipFill>
        <p:spPr>
          <a:xfrm>
            <a:off x="8247016" y="0"/>
            <a:ext cx="3944983" cy="3944983"/>
          </a:xfrm>
          <a:prstGeom prst="rect">
            <a:avLst/>
          </a:prstGeom>
        </p:spPr>
      </p:pic>
      <p:sp>
        <p:nvSpPr>
          <p:cNvPr id="7" name="ZoneTexte 6"/>
          <p:cNvSpPr txBox="1"/>
          <p:nvPr/>
        </p:nvSpPr>
        <p:spPr>
          <a:xfrm>
            <a:off x="0" y="5671191"/>
            <a:ext cx="2656116"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i="1" dirty="0" smtClean="0"/>
              <a:t>Boucle d’or au musée</a:t>
            </a:r>
          </a:p>
          <a:p>
            <a:r>
              <a:rPr lang="fr-FR" b="1" dirty="0" smtClean="0"/>
              <a:t>Amel </a:t>
            </a:r>
            <a:r>
              <a:rPr lang="fr-FR" b="1" dirty="0" err="1" smtClean="0"/>
              <a:t>Khaldi-Bonnaud</a:t>
            </a:r>
            <a:r>
              <a:rPr lang="fr-FR" b="1" dirty="0" smtClean="0"/>
              <a:t>, Actes Sud junior</a:t>
            </a:r>
          </a:p>
          <a:p>
            <a:r>
              <a:rPr lang="fr-FR" b="1" dirty="0" smtClean="0"/>
              <a:t>2016</a:t>
            </a:r>
            <a:endParaRPr lang="fr-FR" b="1" dirty="0"/>
          </a:p>
        </p:txBody>
      </p:sp>
    </p:spTree>
    <p:extLst>
      <p:ext uri="{BB962C8B-B14F-4D97-AF65-F5344CB8AC3E}">
        <p14:creationId xmlns:p14="http://schemas.microsoft.com/office/powerpoint/2010/main" val="7988619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60"/>
            <a:ext cx="12192000" cy="6858000"/>
          </a:xfrm>
          <a:prstGeom prst="rect">
            <a:avLst/>
          </a:prstGeom>
        </p:spPr>
      </p:pic>
      <p:sp>
        <p:nvSpPr>
          <p:cNvPr id="5" name="ZoneTexte 4"/>
          <p:cNvSpPr txBox="1"/>
          <p:nvPr/>
        </p:nvSpPr>
        <p:spPr>
          <a:xfrm>
            <a:off x="1" y="6760"/>
            <a:ext cx="265611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a:t>
            </a:r>
            <a:endParaRPr lang="fr-FR" sz="3600" b="1" dirty="0"/>
          </a:p>
        </p:txBody>
      </p:sp>
      <p:sp>
        <p:nvSpPr>
          <p:cNvPr id="7" name="ZoneTexte 6"/>
          <p:cNvSpPr txBox="1"/>
          <p:nvPr/>
        </p:nvSpPr>
        <p:spPr>
          <a:xfrm>
            <a:off x="1" y="5387432"/>
            <a:ext cx="2656116"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i="1" dirty="0" smtClean="0"/>
              <a:t>Cendrillon au musée</a:t>
            </a:r>
          </a:p>
          <a:p>
            <a:r>
              <a:rPr lang="fr-FR" b="1" dirty="0" smtClean="0"/>
              <a:t>Amel </a:t>
            </a:r>
            <a:r>
              <a:rPr lang="fr-FR" b="1" dirty="0" err="1" smtClean="0"/>
              <a:t>Khaldi-Bonnaud</a:t>
            </a:r>
            <a:r>
              <a:rPr lang="fr-FR" b="1" dirty="0" smtClean="0"/>
              <a:t>, Actes Sud junior</a:t>
            </a:r>
          </a:p>
          <a:p>
            <a:r>
              <a:rPr lang="fr-FR" b="1" dirty="0" smtClean="0"/>
              <a:t>Albums, dès 6 ans</a:t>
            </a:r>
          </a:p>
          <a:p>
            <a:r>
              <a:rPr lang="fr-FR" b="1" dirty="0" smtClean="0"/>
              <a:t>2017</a:t>
            </a:r>
            <a:endParaRPr lang="fr-FR" b="1" dirty="0"/>
          </a:p>
        </p:txBody>
      </p:sp>
      <p:pic>
        <p:nvPicPr>
          <p:cNvPr id="2" name="Image 1"/>
          <p:cNvPicPr>
            <a:picLocks noChangeAspect="1"/>
          </p:cNvPicPr>
          <p:nvPr/>
        </p:nvPicPr>
        <p:blipFill>
          <a:blip r:embed="rId3"/>
          <a:stretch>
            <a:fillRect/>
          </a:stretch>
        </p:blipFill>
        <p:spPr>
          <a:xfrm>
            <a:off x="8559894" y="217173"/>
            <a:ext cx="3519438" cy="3519438"/>
          </a:xfrm>
          <a:prstGeom prst="rect">
            <a:avLst/>
          </a:prstGeom>
        </p:spPr>
      </p:pic>
      <p:pic>
        <p:nvPicPr>
          <p:cNvPr id="3" name="Image 2"/>
          <p:cNvPicPr>
            <a:picLocks noChangeAspect="1"/>
          </p:cNvPicPr>
          <p:nvPr/>
        </p:nvPicPr>
        <p:blipFill>
          <a:blip r:embed="rId4"/>
          <a:stretch>
            <a:fillRect/>
          </a:stretch>
        </p:blipFill>
        <p:spPr>
          <a:xfrm>
            <a:off x="1523183" y="1976892"/>
            <a:ext cx="6757758" cy="3378879"/>
          </a:xfrm>
          <a:prstGeom prst="rect">
            <a:avLst/>
          </a:prstGeom>
        </p:spPr>
      </p:pic>
    </p:spTree>
    <p:extLst>
      <p:ext uri="{BB962C8B-B14F-4D97-AF65-F5344CB8AC3E}">
        <p14:creationId xmlns:p14="http://schemas.microsoft.com/office/powerpoint/2010/main" val="11195544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3064" y="141744"/>
            <a:ext cx="12192000" cy="6858000"/>
          </a:xfrm>
          <a:prstGeom prst="rect">
            <a:avLst/>
          </a:prstGeom>
        </p:spPr>
      </p:pic>
      <p:sp>
        <p:nvSpPr>
          <p:cNvPr id="5" name="ZoneTexte 4"/>
          <p:cNvSpPr txBox="1"/>
          <p:nvPr/>
        </p:nvSpPr>
        <p:spPr>
          <a:xfrm>
            <a:off x="1" y="6760"/>
            <a:ext cx="265611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a:t>
            </a:r>
            <a:endParaRPr lang="fr-FR" sz="3600" b="1" dirty="0"/>
          </a:p>
        </p:txBody>
      </p:sp>
      <p:sp>
        <p:nvSpPr>
          <p:cNvPr id="3" name="ZoneTexte 2"/>
          <p:cNvSpPr txBox="1"/>
          <p:nvPr/>
        </p:nvSpPr>
        <p:spPr>
          <a:xfrm>
            <a:off x="1" y="1820658"/>
            <a:ext cx="1711235"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Françoise Morvan</a:t>
            </a:r>
            <a:endParaRPr lang="fr-FR" dirty="0"/>
          </a:p>
        </p:txBody>
      </p:sp>
      <p:sp>
        <p:nvSpPr>
          <p:cNvPr id="7" name="ZoneTexte 6"/>
          <p:cNvSpPr txBox="1"/>
          <p:nvPr/>
        </p:nvSpPr>
        <p:spPr>
          <a:xfrm>
            <a:off x="1667692" y="1820658"/>
            <a:ext cx="979713"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Poésie, </a:t>
            </a:r>
          </a:p>
          <a:p>
            <a:r>
              <a:rPr lang="fr-FR" b="1" dirty="0" smtClean="0"/>
              <a:t>2020</a:t>
            </a:r>
            <a:endParaRPr lang="fr-FR" b="1" dirty="0"/>
          </a:p>
        </p:txBody>
      </p:sp>
      <p:pic>
        <p:nvPicPr>
          <p:cNvPr id="2" name="Image 1"/>
          <p:cNvPicPr>
            <a:picLocks noChangeAspect="1"/>
          </p:cNvPicPr>
          <p:nvPr/>
        </p:nvPicPr>
        <p:blipFill rotWithShape="1">
          <a:blip r:embed="rId3"/>
          <a:srcRect l="6532" t="8449" r="9054" b="5900"/>
          <a:stretch/>
        </p:blipFill>
        <p:spPr>
          <a:xfrm>
            <a:off x="2656117" y="1"/>
            <a:ext cx="9535884" cy="6879672"/>
          </a:xfrm>
          <a:prstGeom prst="rect">
            <a:avLst/>
          </a:prstGeom>
        </p:spPr>
      </p:pic>
      <p:pic>
        <p:nvPicPr>
          <p:cNvPr id="6" name="Image 5"/>
          <p:cNvPicPr>
            <a:picLocks noChangeAspect="1"/>
          </p:cNvPicPr>
          <p:nvPr/>
        </p:nvPicPr>
        <p:blipFill>
          <a:blip r:embed="rId4"/>
          <a:stretch>
            <a:fillRect/>
          </a:stretch>
        </p:blipFill>
        <p:spPr>
          <a:xfrm>
            <a:off x="-13064" y="2466989"/>
            <a:ext cx="3278776" cy="2166042"/>
          </a:xfrm>
          <a:prstGeom prst="rect">
            <a:avLst/>
          </a:prstGeom>
        </p:spPr>
      </p:pic>
      <p:pic>
        <p:nvPicPr>
          <p:cNvPr id="8" name="Image 7"/>
          <p:cNvPicPr>
            <a:picLocks noChangeAspect="1"/>
          </p:cNvPicPr>
          <p:nvPr/>
        </p:nvPicPr>
        <p:blipFill>
          <a:blip r:embed="rId5"/>
          <a:stretch>
            <a:fillRect/>
          </a:stretch>
        </p:blipFill>
        <p:spPr>
          <a:xfrm>
            <a:off x="-26129" y="4156261"/>
            <a:ext cx="2682246" cy="2806809"/>
          </a:xfrm>
          <a:prstGeom prst="rect">
            <a:avLst/>
          </a:prstGeom>
        </p:spPr>
      </p:pic>
    </p:spTree>
    <p:extLst>
      <p:ext uri="{BB962C8B-B14F-4D97-AF65-F5344CB8AC3E}">
        <p14:creationId xmlns:p14="http://schemas.microsoft.com/office/powerpoint/2010/main" val="3262022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59"/>
            <a:ext cx="12192000" cy="6858000"/>
          </a:xfrm>
          <a:prstGeom prst="rect">
            <a:avLst/>
          </a:prstGeom>
        </p:spPr>
      </p:pic>
      <p:sp>
        <p:nvSpPr>
          <p:cNvPr id="5" name="ZoneTexte 4"/>
          <p:cNvSpPr txBox="1"/>
          <p:nvPr/>
        </p:nvSpPr>
        <p:spPr>
          <a:xfrm>
            <a:off x="1" y="6760"/>
            <a:ext cx="2656116"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p>
          <a:p>
            <a:pPr algn="ctr"/>
            <a:endParaRPr lang="fr-FR" sz="3600" b="1" dirty="0"/>
          </a:p>
        </p:txBody>
      </p:sp>
      <p:sp>
        <p:nvSpPr>
          <p:cNvPr id="3" name="ZoneTexte 2"/>
          <p:cNvSpPr txBox="1"/>
          <p:nvPr/>
        </p:nvSpPr>
        <p:spPr>
          <a:xfrm>
            <a:off x="6677026" y="4788661"/>
            <a:ext cx="551497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a:r>
              <a:rPr lang="fr-FR" sz="1200" dirty="0" smtClean="0"/>
              <a:t>Un exemple : Plusieurs illustrateurs du petit chaperon rouge :</a:t>
            </a:r>
            <a:r>
              <a:rPr lang="fr-FR" sz="1200" b="1" dirty="0">
                <a:hlinkClick r:id="rId3"/>
              </a:rPr>
              <a:t>http://</a:t>
            </a:r>
            <a:r>
              <a:rPr lang="fr-FR" sz="1200" b="1" dirty="0" smtClean="0">
                <a:hlinkClick r:id="rId3"/>
              </a:rPr>
              <a:t>cahierjosephine.canalblog.com/archives/2015/10/02/32704495.html</a:t>
            </a:r>
            <a:r>
              <a:rPr lang="fr-FR" sz="1200" dirty="0" smtClean="0"/>
              <a:t> </a:t>
            </a:r>
            <a:endParaRPr lang="fr-FR" sz="1200" dirty="0"/>
          </a:p>
        </p:txBody>
      </p:sp>
      <p:pic>
        <p:nvPicPr>
          <p:cNvPr id="2" name="Image 1"/>
          <p:cNvPicPr>
            <a:picLocks noChangeAspect="1"/>
          </p:cNvPicPr>
          <p:nvPr/>
        </p:nvPicPr>
        <p:blipFill>
          <a:blip r:embed="rId4"/>
          <a:stretch>
            <a:fillRect/>
          </a:stretch>
        </p:blipFill>
        <p:spPr>
          <a:xfrm>
            <a:off x="6677026" y="6758"/>
            <a:ext cx="5514975" cy="4848225"/>
          </a:xfrm>
          <a:prstGeom prst="rect">
            <a:avLst/>
          </a:prstGeom>
        </p:spPr>
      </p:pic>
      <p:pic>
        <p:nvPicPr>
          <p:cNvPr id="8" name="Image 7"/>
          <p:cNvPicPr>
            <a:picLocks noChangeAspect="1"/>
          </p:cNvPicPr>
          <p:nvPr/>
        </p:nvPicPr>
        <p:blipFill>
          <a:blip r:embed="rId5"/>
          <a:stretch>
            <a:fillRect/>
          </a:stretch>
        </p:blipFill>
        <p:spPr>
          <a:xfrm>
            <a:off x="3698056" y="11821"/>
            <a:ext cx="2978969" cy="3698030"/>
          </a:xfrm>
          <a:prstGeom prst="rect">
            <a:avLst/>
          </a:prstGeom>
        </p:spPr>
      </p:pic>
      <p:sp>
        <p:nvSpPr>
          <p:cNvPr id="9" name="ZoneTexte 8"/>
          <p:cNvSpPr txBox="1"/>
          <p:nvPr/>
        </p:nvSpPr>
        <p:spPr>
          <a:xfrm>
            <a:off x="5577840" y="182880"/>
            <a:ext cx="914400" cy="369332"/>
          </a:xfrm>
          <a:prstGeom prst="rect">
            <a:avLst/>
          </a:prstGeom>
          <a:noFill/>
        </p:spPr>
        <p:txBody>
          <a:bodyPr wrap="square" rtlCol="0">
            <a:spAutoFit/>
          </a:bodyPr>
          <a:lstStyle/>
          <a:p>
            <a:r>
              <a:rPr lang="fr-FR" dirty="0" err="1" smtClean="0">
                <a:solidFill>
                  <a:srgbClr val="FF0000"/>
                </a:solidFill>
              </a:rPr>
              <a:t>Bendler</a:t>
            </a:r>
            <a:endParaRPr lang="fr-FR" dirty="0">
              <a:solidFill>
                <a:srgbClr val="FF0000"/>
              </a:solidFill>
            </a:endParaRPr>
          </a:p>
        </p:txBody>
      </p:sp>
      <p:pic>
        <p:nvPicPr>
          <p:cNvPr id="10" name="Image 9"/>
          <p:cNvPicPr>
            <a:picLocks noChangeAspect="1"/>
          </p:cNvPicPr>
          <p:nvPr/>
        </p:nvPicPr>
        <p:blipFill>
          <a:blip r:embed="rId6"/>
          <a:stretch>
            <a:fillRect/>
          </a:stretch>
        </p:blipFill>
        <p:spPr>
          <a:xfrm>
            <a:off x="0" y="3423080"/>
            <a:ext cx="4588905" cy="3441678"/>
          </a:xfrm>
          <a:prstGeom prst="rect">
            <a:avLst/>
          </a:prstGeom>
        </p:spPr>
      </p:pic>
      <p:pic>
        <p:nvPicPr>
          <p:cNvPr id="11" name="Image 10"/>
          <p:cNvPicPr>
            <a:picLocks noChangeAspect="1"/>
          </p:cNvPicPr>
          <p:nvPr/>
        </p:nvPicPr>
        <p:blipFill>
          <a:blip r:embed="rId7"/>
          <a:stretch>
            <a:fillRect/>
          </a:stretch>
        </p:blipFill>
        <p:spPr>
          <a:xfrm>
            <a:off x="4336868" y="5143919"/>
            <a:ext cx="2814501" cy="1806605"/>
          </a:xfrm>
          <a:prstGeom prst="rect">
            <a:avLst/>
          </a:prstGeom>
        </p:spPr>
      </p:pic>
      <p:sp>
        <p:nvSpPr>
          <p:cNvPr id="12" name="ZoneTexte 11"/>
          <p:cNvSpPr txBox="1"/>
          <p:nvPr/>
        </p:nvSpPr>
        <p:spPr>
          <a:xfrm>
            <a:off x="7018595" y="6495428"/>
            <a:ext cx="1907177"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dirty="0" smtClean="0"/>
              <a:t>Marjolaine LERAY</a:t>
            </a:r>
            <a:endParaRPr lang="fr-FR" dirty="0"/>
          </a:p>
        </p:txBody>
      </p:sp>
      <p:sp>
        <p:nvSpPr>
          <p:cNvPr id="13" name="ZoneTexte 12"/>
          <p:cNvSpPr txBox="1"/>
          <p:nvPr/>
        </p:nvSpPr>
        <p:spPr>
          <a:xfrm>
            <a:off x="-1" y="6538310"/>
            <a:ext cx="1123406" cy="369332"/>
          </a:xfrm>
          <a:prstGeom prst="rect">
            <a:avLst/>
          </a:prstGeom>
          <a:noFill/>
        </p:spPr>
        <p:txBody>
          <a:bodyPr wrap="square" rtlCol="0">
            <a:spAutoFit/>
          </a:bodyPr>
          <a:lstStyle/>
          <a:p>
            <a:r>
              <a:rPr lang="fr-FR" dirty="0" smtClean="0"/>
              <a:t>Anonyme</a:t>
            </a:r>
            <a:endParaRPr lang="fr-FR" dirty="0"/>
          </a:p>
        </p:txBody>
      </p:sp>
      <p:pic>
        <p:nvPicPr>
          <p:cNvPr id="1026" name="Picture 2" descr="http://4.bp.blogspot.com/-a-cKkRKIbEk/VFX3SYihkBI/AAAAAAAAjkQ/RQ8B6zR4Zvg/s280/62249_440560512659089_425060789_n.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5001" y="5195817"/>
            <a:ext cx="2667000" cy="1733551"/>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p:cNvSpPr txBox="1"/>
          <p:nvPr/>
        </p:nvSpPr>
        <p:spPr>
          <a:xfrm>
            <a:off x="8523105" y="5401277"/>
            <a:ext cx="1453107" cy="3797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dirty="0" smtClean="0"/>
              <a:t>Raul GURIDI</a:t>
            </a:r>
            <a:endParaRPr lang="fr-FR" dirty="0"/>
          </a:p>
        </p:txBody>
      </p:sp>
      <p:sp>
        <p:nvSpPr>
          <p:cNvPr id="15" name="Rectangle 14"/>
          <p:cNvSpPr/>
          <p:nvPr/>
        </p:nvSpPr>
        <p:spPr>
          <a:xfrm>
            <a:off x="9333142" y="404949"/>
            <a:ext cx="1417589" cy="147264"/>
          </a:xfrm>
          <a:prstGeom prst="rect">
            <a:avLst/>
          </a:prstGeom>
          <a:solidFill>
            <a:srgbClr val="F4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37801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59"/>
            <a:ext cx="12192000" cy="6858000"/>
          </a:xfrm>
          <a:prstGeom prst="rect">
            <a:avLst/>
          </a:prstGeom>
        </p:spPr>
      </p:pic>
      <p:sp>
        <p:nvSpPr>
          <p:cNvPr id="5" name="ZoneTexte 4"/>
          <p:cNvSpPr txBox="1"/>
          <p:nvPr/>
        </p:nvSpPr>
        <p:spPr>
          <a:xfrm>
            <a:off x="1" y="6760"/>
            <a:ext cx="2656116"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p>
          <a:p>
            <a:pPr algn="ctr"/>
            <a:endParaRPr lang="fr-FR" sz="3600" b="1" dirty="0"/>
          </a:p>
        </p:txBody>
      </p:sp>
      <p:sp>
        <p:nvSpPr>
          <p:cNvPr id="3" name="ZoneTexte 2"/>
          <p:cNvSpPr txBox="1"/>
          <p:nvPr/>
        </p:nvSpPr>
        <p:spPr>
          <a:xfrm>
            <a:off x="3241767" y="3962966"/>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Keith HARING</a:t>
            </a:r>
            <a:endParaRPr lang="fr-FR" dirty="0"/>
          </a:p>
        </p:txBody>
      </p:sp>
      <p:sp>
        <p:nvSpPr>
          <p:cNvPr id="7" name="ZoneTexte 6"/>
          <p:cNvSpPr txBox="1"/>
          <p:nvPr/>
        </p:nvSpPr>
        <p:spPr>
          <a:xfrm>
            <a:off x="0" y="6104488"/>
            <a:ext cx="306977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Peinture  et émail sur métal </a:t>
            </a:r>
          </a:p>
          <a:p>
            <a:r>
              <a:rPr lang="fr-FR" b="1" dirty="0" smtClean="0"/>
              <a:t>1982</a:t>
            </a:r>
            <a:endParaRPr lang="fr-FR" b="1" dirty="0"/>
          </a:p>
        </p:txBody>
      </p:sp>
      <p:pic>
        <p:nvPicPr>
          <p:cNvPr id="2" name="Image 1"/>
          <p:cNvPicPr>
            <a:picLocks noChangeAspect="1"/>
          </p:cNvPicPr>
          <p:nvPr/>
        </p:nvPicPr>
        <p:blipFill>
          <a:blip r:embed="rId3"/>
          <a:stretch>
            <a:fillRect/>
          </a:stretch>
        </p:blipFill>
        <p:spPr>
          <a:xfrm>
            <a:off x="6457480" y="6758"/>
            <a:ext cx="5734520" cy="6851242"/>
          </a:xfrm>
          <a:prstGeom prst="rect">
            <a:avLst/>
          </a:prstGeom>
        </p:spPr>
      </p:pic>
    </p:spTree>
    <p:extLst>
      <p:ext uri="{BB962C8B-B14F-4D97-AF65-F5344CB8AC3E}">
        <p14:creationId xmlns:p14="http://schemas.microsoft.com/office/powerpoint/2010/main" val="1738777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64760"/>
          </a:xfrm>
          <a:prstGeom prst="rect">
            <a:avLst/>
          </a:prstGeom>
        </p:spPr>
      </p:pic>
      <p:sp>
        <p:nvSpPr>
          <p:cNvPr id="5" name="ZoneTexte 4"/>
          <p:cNvSpPr txBox="1"/>
          <p:nvPr/>
        </p:nvSpPr>
        <p:spPr>
          <a:xfrm>
            <a:off x="0" y="6760"/>
            <a:ext cx="3756805"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endParaRPr lang="fr-FR" sz="3600" b="1" dirty="0"/>
          </a:p>
        </p:txBody>
      </p:sp>
      <p:sp>
        <p:nvSpPr>
          <p:cNvPr id="3" name="ZoneTexte 2"/>
          <p:cNvSpPr txBox="1"/>
          <p:nvPr/>
        </p:nvSpPr>
        <p:spPr>
          <a:xfrm>
            <a:off x="2045570" y="1951287"/>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Jim Dine</a:t>
            </a:r>
            <a:endParaRPr lang="fr-FR" dirty="0"/>
          </a:p>
        </p:txBody>
      </p:sp>
      <p:sp>
        <p:nvSpPr>
          <p:cNvPr id="7" name="ZoneTexte 6"/>
          <p:cNvSpPr txBox="1"/>
          <p:nvPr/>
        </p:nvSpPr>
        <p:spPr>
          <a:xfrm>
            <a:off x="0" y="5934670"/>
            <a:ext cx="3786047"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Deux voleurs, un menteur</a:t>
            </a:r>
          </a:p>
          <a:p>
            <a:r>
              <a:rPr lang="fr-FR" b="1" dirty="0" smtClean="0"/>
              <a:t>Sculpture bois calciné et bois peint</a:t>
            </a:r>
          </a:p>
          <a:p>
            <a:r>
              <a:rPr lang="fr-FR" b="1" dirty="0" smtClean="0"/>
              <a:t>2007</a:t>
            </a:r>
            <a:endParaRPr lang="fr-FR" b="1" dirty="0"/>
          </a:p>
        </p:txBody>
      </p:sp>
      <p:pic>
        <p:nvPicPr>
          <p:cNvPr id="9" name="Image 8"/>
          <p:cNvPicPr>
            <a:picLocks noChangeAspect="1"/>
          </p:cNvPicPr>
          <p:nvPr/>
        </p:nvPicPr>
        <p:blipFill>
          <a:blip r:embed="rId3"/>
          <a:stretch>
            <a:fillRect/>
          </a:stretch>
        </p:blipFill>
        <p:spPr>
          <a:xfrm>
            <a:off x="3756806" y="0"/>
            <a:ext cx="8435195" cy="6864760"/>
          </a:xfrm>
          <a:prstGeom prst="rect">
            <a:avLst/>
          </a:prstGeom>
        </p:spPr>
      </p:pic>
    </p:spTree>
    <p:extLst>
      <p:ext uri="{BB962C8B-B14F-4D97-AF65-F5344CB8AC3E}">
        <p14:creationId xmlns:p14="http://schemas.microsoft.com/office/powerpoint/2010/main" val="23453401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3950" y="0"/>
            <a:ext cx="12192000" cy="6858000"/>
          </a:xfrm>
          <a:prstGeom prst="rect">
            <a:avLst/>
          </a:prstGeom>
        </p:spPr>
      </p:pic>
      <p:sp>
        <p:nvSpPr>
          <p:cNvPr id="5" name="ZoneTexte 4"/>
          <p:cNvSpPr txBox="1"/>
          <p:nvPr/>
        </p:nvSpPr>
        <p:spPr>
          <a:xfrm>
            <a:off x="1" y="6760"/>
            <a:ext cx="2656116"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endParaRPr lang="fr-FR" sz="3600" b="1" dirty="0"/>
          </a:p>
        </p:txBody>
      </p:sp>
      <p:sp>
        <p:nvSpPr>
          <p:cNvPr id="3" name="ZoneTexte 2"/>
          <p:cNvSpPr txBox="1"/>
          <p:nvPr/>
        </p:nvSpPr>
        <p:spPr>
          <a:xfrm>
            <a:off x="944881" y="3793150"/>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Eva Jospin</a:t>
            </a:r>
            <a:endParaRPr lang="fr-FR" dirty="0"/>
          </a:p>
        </p:txBody>
      </p:sp>
      <p:sp>
        <p:nvSpPr>
          <p:cNvPr id="7" name="ZoneTexte 6"/>
          <p:cNvSpPr txBox="1"/>
          <p:nvPr/>
        </p:nvSpPr>
        <p:spPr>
          <a:xfrm>
            <a:off x="1" y="5934670"/>
            <a:ext cx="265611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Forêt</a:t>
            </a:r>
          </a:p>
          <a:p>
            <a:r>
              <a:rPr lang="fr-FR" b="1" dirty="0" smtClean="0"/>
              <a:t>Carton ondulé </a:t>
            </a:r>
          </a:p>
          <a:p>
            <a:r>
              <a:rPr lang="fr-FR" b="1" dirty="0" smtClean="0"/>
              <a:t>2010</a:t>
            </a:r>
            <a:endParaRPr lang="fr-FR" b="1" dirty="0"/>
          </a:p>
        </p:txBody>
      </p:sp>
      <p:pic>
        <p:nvPicPr>
          <p:cNvPr id="2" name="Image 1"/>
          <p:cNvPicPr>
            <a:picLocks noChangeAspect="1"/>
          </p:cNvPicPr>
          <p:nvPr/>
        </p:nvPicPr>
        <p:blipFill>
          <a:blip r:embed="rId3"/>
          <a:stretch>
            <a:fillRect/>
          </a:stretch>
        </p:blipFill>
        <p:spPr>
          <a:xfrm>
            <a:off x="2656117" y="6760"/>
            <a:ext cx="9535883" cy="6851240"/>
          </a:xfrm>
          <a:prstGeom prst="rect">
            <a:avLst/>
          </a:prstGeom>
        </p:spPr>
      </p:pic>
    </p:spTree>
    <p:extLst>
      <p:ext uri="{BB962C8B-B14F-4D97-AF65-F5344CB8AC3E}">
        <p14:creationId xmlns:p14="http://schemas.microsoft.com/office/powerpoint/2010/main" val="1993445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59"/>
            <a:ext cx="12192000" cy="6858000"/>
          </a:xfrm>
          <a:prstGeom prst="rect">
            <a:avLst/>
          </a:prstGeom>
        </p:spPr>
      </p:pic>
      <p:sp>
        <p:nvSpPr>
          <p:cNvPr id="5" name="ZoneTexte 4"/>
          <p:cNvSpPr txBox="1"/>
          <p:nvPr/>
        </p:nvSpPr>
        <p:spPr>
          <a:xfrm>
            <a:off x="1" y="6760"/>
            <a:ext cx="2656116"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p>
          <a:p>
            <a:pPr algn="ctr"/>
            <a:endParaRPr lang="fr-FR" sz="3600" b="1" dirty="0"/>
          </a:p>
        </p:txBody>
      </p:sp>
      <p:sp>
        <p:nvSpPr>
          <p:cNvPr id="3" name="ZoneTexte 2"/>
          <p:cNvSpPr txBox="1"/>
          <p:nvPr/>
        </p:nvSpPr>
        <p:spPr>
          <a:xfrm>
            <a:off x="3241767" y="3962966"/>
            <a:ext cx="1711235"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Isabelle Magendie</a:t>
            </a:r>
            <a:endParaRPr lang="fr-FR" dirty="0"/>
          </a:p>
        </p:txBody>
      </p:sp>
      <p:sp>
        <p:nvSpPr>
          <p:cNvPr id="7" name="ZoneTexte 6"/>
          <p:cNvSpPr txBox="1"/>
          <p:nvPr/>
        </p:nvSpPr>
        <p:spPr>
          <a:xfrm>
            <a:off x="0" y="6104488"/>
            <a:ext cx="306977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Peinture  acrylique sur toile </a:t>
            </a:r>
          </a:p>
          <a:p>
            <a:r>
              <a:rPr lang="fr-FR" b="1" dirty="0" smtClean="0"/>
              <a:t>2010</a:t>
            </a:r>
            <a:endParaRPr lang="fr-FR" b="1" dirty="0"/>
          </a:p>
        </p:txBody>
      </p:sp>
      <p:pic>
        <p:nvPicPr>
          <p:cNvPr id="6" name="Image 5"/>
          <p:cNvPicPr>
            <a:picLocks noChangeAspect="1"/>
          </p:cNvPicPr>
          <p:nvPr/>
        </p:nvPicPr>
        <p:blipFill>
          <a:blip r:embed="rId3"/>
          <a:stretch>
            <a:fillRect/>
          </a:stretch>
        </p:blipFill>
        <p:spPr>
          <a:xfrm>
            <a:off x="5316583" y="6759"/>
            <a:ext cx="6875418" cy="6848769"/>
          </a:xfrm>
          <a:prstGeom prst="rect">
            <a:avLst/>
          </a:prstGeom>
        </p:spPr>
      </p:pic>
    </p:spTree>
    <p:extLst>
      <p:ext uri="{BB962C8B-B14F-4D97-AF65-F5344CB8AC3E}">
        <p14:creationId xmlns:p14="http://schemas.microsoft.com/office/powerpoint/2010/main" val="27930580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59"/>
            <a:ext cx="12192000" cy="6858000"/>
          </a:xfrm>
          <a:prstGeom prst="rect">
            <a:avLst/>
          </a:prstGeom>
        </p:spPr>
      </p:pic>
      <p:sp>
        <p:nvSpPr>
          <p:cNvPr id="5" name="ZoneTexte 4"/>
          <p:cNvSpPr txBox="1"/>
          <p:nvPr/>
        </p:nvSpPr>
        <p:spPr>
          <a:xfrm>
            <a:off x="1" y="6760"/>
            <a:ext cx="2656116" cy="3416320"/>
          </a:xfrm>
          <a:prstGeom prst="rect">
            <a:avLst/>
          </a:prstGeom>
          <a:gradFill>
            <a:gsLst>
              <a:gs pos="40700">
                <a:srgbClr val="FF0000"/>
              </a:gs>
              <a:gs pos="0">
                <a:schemeClr val="accent1">
                  <a:lumMod val="5000"/>
                  <a:lumOff val="95000"/>
                </a:schemeClr>
              </a:gs>
              <a:gs pos="74000">
                <a:schemeClr val="accent2">
                  <a:lumMod val="60000"/>
                  <a:lumOff val="40000"/>
                </a:schemeClr>
              </a:gs>
              <a:gs pos="83000">
                <a:srgbClr val="C00000"/>
              </a:gs>
              <a:gs pos="100000">
                <a:schemeClr val="accent2">
                  <a:lumMod val="75000"/>
                </a:schemeClr>
              </a:gs>
            </a:gsLst>
            <a:lin ang="5400000" scaled="1"/>
          </a:gradFill>
        </p:spPr>
        <p:style>
          <a:lnRef idx="1">
            <a:schemeClr val="accent2"/>
          </a:lnRef>
          <a:fillRef idx="1002">
            <a:schemeClr val="dk2"/>
          </a:fillRef>
          <a:effectRef idx="1">
            <a:schemeClr val="accent2"/>
          </a:effectRef>
          <a:fontRef idx="minor">
            <a:schemeClr val="dk1"/>
          </a:fontRef>
        </p:style>
        <p:txBody>
          <a:bodyPr wrap="square" rtlCol="0">
            <a:spAutoFit/>
          </a:bodyPr>
          <a:lstStyle/>
          <a:p>
            <a:pPr algn="ctr"/>
            <a:r>
              <a:rPr lang="fr-FR" sz="3600" b="1" dirty="0" smtClean="0"/>
              <a:t>Travail autour des contes : pratiques artistiques</a:t>
            </a:r>
          </a:p>
          <a:p>
            <a:pPr algn="ctr"/>
            <a:endParaRPr lang="fr-FR" sz="3600" b="1" dirty="0"/>
          </a:p>
        </p:txBody>
      </p:sp>
      <p:sp>
        <p:nvSpPr>
          <p:cNvPr id="2" name="ZoneTexte 1"/>
          <p:cNvSpPr txBox="1"/>
          <p:nvPr/>
        </p:nvSpPr>
        <p:spPr>
          <a:xfrm>
            <a:off x="2691115" y="78605"/>
            <a:ext cx="3319051"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fr-FR" dirty="0" smtClean="0"/>
              <a:t>Créer une première de couverture d’un conte qui n’existe pas. A partir de cette première de couverture inventer une histoire : utilisation de silhouettes et collages.</a:t>
            </a:r>
            <a:endParaRPr lang="fr-FR" dirty="0"/>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1361" y="3024280"/>
            <a:ext cx="5120640" cy="3840480"/>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9841" y="3187337"/>
            <a:ext cx="4894217" cy="3670663"/>
          </a:xfrm>
          <a:prstGeom prst="rect">
            <a:avLst/>
          </a:prstGeom>
        </p:spPr>
      </p:pic>
      <p:pic>
        <p:nvPicPr>
          <p:cNvPr id="8" name="Imag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524155" y="3490021"/>
            <a:ext cx="3913267" cy="2934950"/>
          </a:xfrm>
          <a:prstGeom prst="rect">
            <a:avLst/>
          </a:prstGeom>
        </p:spPr>
      </p:pic>
      <p:pic>
        <p:nvPicPr>
          <p:cNvPr id="9" name="Image 8"/>
          <p:cNvPicPr>
            <a:picLocks noChangeAspect="1"/>
          </p:cNvPicPr>
          <p:nvPr/>
        </p:nvPicPr>
        <p:blipFill rotWithShape="1">
          <a:blip r:embed="rId6" cstate="print">
            <a:extLst>
              <a:ext uri="{28A0092B-C50C-407E-A947-70E740481C1C}">
                <a14:useLocalDpi xmlns:a14="http://schemas.microsoft.com/office/drawing/2010/main" val="0"/>
              </a:ext>
            </a:extLst>
          </a:blip>
          <a:srcRect l="3619" t="12000" r="2239" b="4381"/>
          <a:stretch/>
        </p:blipFill>
        <p:spPr>
          <a:xfrm>
            <a:off x="7770137" y="78605"/>
            <a:ext cx="4421864" cy="2945673"/>
          </a:xfrm>
          <a:prstGeom prst="rect">
            <a:avLst/>
          </a:prstGeom>
        </p:spPr>
      </p:pic>
    </p:spTree>
    <p:extLst>
      <p:ext uri="{BB962C8B-B14F-4D97-AF65-F5344CB8AC3E}">
        <p14:creationId xmlns:p14="http://schemas.microsoft.com/office/powerpoint/2010/main" val="2470264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59"/>
            <a:ext cx="12192000" cy="6858000"/>
          </a:xfrm>
          <a:prstGeom prst="rect">
            <a:avLst/>
          </a:prstGeom>
        </p:spPr>
      </p:pic>
      <p:sp>
        <p:nvSpPr>
          <p:cNvPr id="5" name="ZoneTexte 4"/>
          <p:cNvSpPr txBox="1"/>
          <p:nvPr/>
        </p:nvSpPr>
        <p:spPr>
          <a:xfrm>
            <a:off x="1" y="6760"/>
            <a:ext cx="2656116" cy="3416320"/>
          </a:xfrm>
          <a:prstGeom prst="rect">
            <a:avLst/>
          </a:prstGeom>
          <a:gradFill>
            <a:gsLst>
              <a:gs pos="40700">
                <a:srgbClr val="FF0000"/>
              </a:gs>
              <a:gs pos="0">
                <a:schemeClr val="accent1">
                  <a:lumMod val="5000"/>
                  <a:lumOff val="95000"/>
                </a:schemeClr>
              </a:gs>
              <a:gs pos="74000">
                <a:schemeClr val="accent2">
                  <a:lumMod val="60000"/>
                  <a:lumOff val="40000"/>
                </a:schemeClr>
              </a:gs>
              <a:gs pos="83000">
                <a:srgbClr val="C00000"/>
              </a:gs>
              <a:gs pos="100000">
                <a:schemeClr val="accent2">
                  <a:lumMod val="75000"/>
                </a:schemeClr>
              </a:gs>
            </a:gsLst>
            <a:lin ang="5400000" scaled="1"/>
          </a:gradFill>
        </p:spPr>
        <p:style>
          <a:lnRef idx="1">
            <a:schemeClr val="accent2"/>
          </a:lnRef>
          <a:fillRef idx="1002">
            <a:schemeClr val="dk2"/>
          </a:fillRef>
          <a:effectRef idx="1">
            <a:schemeClr val="accent2"/>
          </a:effectRef>
          <a:fontRef idx="minor">
            <a:schemeClr val="dk1"/>
          </a:fontRef>
        </p:style>
        <p:txBody>
          <a:bodyPr wrap="square" rtlCol="0">
            <a:spAutoFit/>
          </a:bodyPr>
          <a:lstStyle/>
          <a:p>
            <a:pPr algn="ctr"/>
            <a:r>
              <a:rPr lang="fr-FR" sz="3600" b="1" dirty="0" smtClean="0"/>
              <a:t>Travail autour des contes : pratiques artistiques</a:t>
            </a:r>
          </a:p>
          <a:p>
            <a:pPr algn="ctr"/>
            <a:endParaRPr lang="fr-FR" sz="3600" b="1" dirty="0"/>
          </a:p>
        </p:txBody>
      </p:sp>
      <p:sp>
        <p:nvSpPr>
          <p:cNvPr id="2" name="ZoneTexte 1"/>
          <p:cNvSpPr txBox="1"/>
          <p:nvPr/>
        </p:nvSpPr>
        <p:spPr>
          <a:xfrm>
            <a:off x="2691115" y="78605"/>
            <a:ext cx="3934129"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fr-FR" dirty="0" smtClean="0"/>
              <a:t>Peindre une forêt puis y coller des silhouettes de contes reconnaissables.</a:t>
            </a:r>
            <a:endParaRPr lang="fr-FR" dirty="0"/>
          </a:p>
        </p:txBody>
      </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t="22797"/>
          <a:stretch/>
        </p:blipFill>
        <p:spPr>
          <a:xfrm>
            <a:off x="7842233" y="756458"/>
            <a:ext cx="4384766" cy="2538875"/>
          </a:xfrm>
          <a:prstGeom prst="rect">
            <a:avLst/>
          </a:prstGeom>
        </p:spPr>
      </p:pic>
      <p:pic>
        <p:nvPicPr>
          <p:cNvPr id="11"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49656" y="3430015"/>
            <a:ext cx="3917699" cy="2938274"/>
          </a:xfrm>
          <a:prstGeom prst="rect">
            <a:avLst/>
          </a:prstGeom>
        </p:spPr>
      </p:pic>
      <p:pic>
        <p:nvPicPr>
          <p:cNvPr id="12" name="Imag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1651" y="3490923"/>
            <a:ext cx="4489435" cy="3367077"/>
          </a:xfrm>
          <a:prstGeom prst="rect">
            <a:avLst/>
          </a:prstGeom>
        </p:spPr>
      </p:pic>
    </p:spTree>
    <p:extLst>
      <p:ext uri="{BB962C8B-B14F-4D97-AF65-F5344CB8AC3E}">
        <p14:creationId xmlns:p14="http://schemas.microsoft.com/office/powerpoint/2010/main" val="3794973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9757954" y="6204857"/>
            <a:ext cx="2194560" cy="646331"/>
          </a:xfrm>
          <a:prstGeom prst="rect">
            <a:avLst/>
          </a:prstGeom>
          <a:noFill/>
        </p:spPr>
        <p:txBody>
          <a:bodyPr wrap="square" rtlCol="0">
            <a:spAutoFit/>
          </a:bodyPr>
          <a:lstStyle/>
          <a:p>
            <a:pPr algn="r"/>
            <a:r>
              <a:rPr lang="fr-FR" dirty="0" smtClean="0">
                <a:solidFill>
                  <a:schemeClr val="bg1"/>
                </a:solidFill>
              </a:rPr>
              <a:t>Cindy Maroto CPAPAMD</a:t>
            </a:r>
            <a:endParaRPr lang="fr-FR" dirty="0">
              <a:solidFill>
                <a:schemeClr val="bg1"/>
              </a:solidFill>
            </a:endParaRPr>
          </a:p>
        </p:txBody>
      </p:sp>
      <p:pic>
        <p:nvPicPr>
          <p:cNvPr id="2" name="Image 1"/>
          <p:cNvPicPr>
            <a:picLocks noChangeAspect="1"/>
          </p:cNvPicPr>
          <p:nvPr/>
        </p:nvPicPr>
        <p:blipFill>
          <a:blip r:embed="rId2"/>
          <a:stretch>
            <a:fillRect/>
          </a:stretch>
        </p:blipFill>
        <p:spPr>
          <a:xfrm>
            <a:off x="0" y="0"/>
            <a:ext cx="12192000" cy="6858000"/>
          </a:xfrm>
          <a:prstGeom prst="rect">
            <a:avLst/>
          </a:prstGeom>
        </p:spPr>
      </p:pic>
      <p:sp>
        <p:nvSpPr>
          <p:cNvPr id="3" name="ZoneTexte 2"/>
          <p:cNvSpPr txBox="1"/>
          <p:nvPr/>
        </p:nvSpPr>
        <p:spPr>
          <a:xfrm>
            <a:off x="2747950" y="1624544"/>
            <a:ext cx="5891348" cy="403187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200" b="1" dirty="0" smtClean="0"/>
              <a:t>SOMMAIRE DES THEMATIQUES</a:t>
            </a:r>
          </a:p>
          <a:p>
            <a:pPr algn="ctr"/>
            <a:endParaRPr lang="fr-FR" sz="3200" dirty="0" smtClean="0"/>
          </a:p>
          <a:p>
            <a:pPr marL="342900" indent="-342900">
              <a:buAutoNum type="arabicPeriod"/>
            </a:pPr>
            <a:r>
              <a:rPr lang="fr-FR" sz="3200" dirty="0" smtClean="0"/>
              <a:t>Littérature classique : les contes</a:t>
            </a:r>
          </a:p>
          <a:p>
            <a:pPr marL="342900" indent="-342900">
              <a:buAutoNum type="arabicPeriod"/>
            </a:pPr>
            <a:endParaRPr lang="fr-FR" sz="3200" dirty="0" smtClean="0"/>
          </a:p>
          <a:p>
            <a:pPr marL="342900" indent="-342900">
              <a:buAutoNum type="arabicPeriod"/>
            </a:pPr>
            <a:r>
              <a:rPr lang="fr-FR" sz="3200" dirty="0" smtClean="0"/>
              <a:t>La lecture</a:t>
            </a:r>
          </a:p>
          <a:p>
            <a:pPr marL="342900" indent="-342900">
              <a:buAutoNum type="arabicPeriod"/>
            </a:pPr>
            <a:endParaRPr lang="fr-FR" sz="3200" dirty="0" smtClean="0"/>
          </a:p>
          <a:p>
            <a:pPr marL="342900" indent="-342900">
              <a:buAutoNum type="arabicPeriod"/>
            </a:pPr>
            <a:r>
              <a:rPr lang="fr-FR" sz="3200" dirty="0" smtClean="0"/>
              <a:t>La bibliothèque, les livres</a:t>
            </a:r>
          </a:p>
          <a:p>
            <a:endParaRPr lang="fr-FR" sz="3200" dirty="0" smtClean="0"/>
          </a:p>
        </p:txBody>
      </p:sp>
    </p:spTree>
    <p:extLst>
      <p:ext uri="{BB962C8B-B14F-4D97-AF65-F5344CB8AC3E}">
        <p14:creationId xmlns:p14="http://schemas.microsoft.com/office/powerpoint/2010/main" val="37479448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0"/>
            <a:ext cx="12192000" cy="6876704"/>
          </a:xfrm>
          <a:prstGeom prst="rect">
            <a:avLst/>
          </a:prstGeom>
        </p:spPr>
      </p:pic>
      <p:sp>
        <p:nvSpPr>
          <p:cNvPr id="6" name="ZoneTexte 5"/>
          <p:cNvSpPr txBox="1"/>
          <p:nvPr/>
        </p:nvSpPr>
        <p:spPr>
          <a:xfrm>
            <a:off x="3688772" y="241069"/>
            <a:ext cx="4814456"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2800" b="1" dirty="0" smtClean="0">
                <a:latin typeface="Bodoni MT Black" panose="02070A03080606020203" pitchFamily="18" charset="0"/>
              </a:rPr>
              <a:t>Thématique de la lecture</a:t>
            </a:r>
            <a:endParaRPr lang="fr-FR" sz="2800" dirty="0">
              <a:latin typeface="Bodoni MT Black" panose="02070A03080606020203" pitchFamily="18" charset="0"/>
            </a:endParaRPr>
          </a:p>
        </p:txBody>
      </p:sp>
      <p:cxnSp>
        <p:nvCxnSpPr>
          <p:cNvPr id="8" name="Connecteur droit 7"/>
          <p:cNvCxnSpPr/>
          <p:nvPr/>
        </p:nvCxnSpPr>
        <p:spPr>
          <a:xfrm flipH="1">
            <a:off x="3167149" y="764289"/>
            <a:ext cx="1221971" cy="21617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Connecteur droit 9"/>
          <p:cNvCxnSpPr>
            <a:endCxn id="12" idx="0"/>
          </p:cNvCxnSpPr>
          <p:nvPr/>
        </p:nvCxnSpPr>
        <p:spPr>
          <a:xfrm>
            <a:off x="7739496" y="764289"/>
            <a:ext cx="2685011" cy="23277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Rectangle à coins arrondis 10"/>
          <p:cNvSpPr/>
          <p:nvPr/>
        </p:nvSpPr>
        <p:spPr>
          <a:xfrm>
            <a:off x="623454" y="2864774"/>
            <a:ext cx="3507971" cy="210623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La lecture est une aventure merveilleuse : on trouve plein de personnages dans les livres et des histoires passionnantes !</a:t>
            </a:r>
            <a:endParaRPr lang="fr-FR" dirty="0"/>
          </a:p>
        </p:txBody>
      </p:sp>
      <p:sp>
        <p:nvSpPr>
          <p:cNvPr id="12" name="Rectangle à coins arrondis 11"/>
          <p:cNvSpPr/>
          <p:nvPr/>
        </p:nvSpPr>
        <p:spPr>
          <a:xfrm>
            <a:off x="8911591" y="3091989"/>
            <a:ext cx="3025832" cy="180420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Mais la lecture est une compétence complexe pas facile d’y arriver et c’est stressant quand on ne la maitrise pas !</a:t>
            </a:r>
            <a:endParaRPr lang="fr-FR" dirty="0"/>
          </a:p>
        </p:txBody>
      </p:sp>
    </p:spTree>
    <p:extLst>
      <p:ext uri="{BB962C8B-B14F-4D97-AF65-F5344CB8AC3E}">
        <p14:creationId xmlns:p14="http://schemas.microsoft.com/office/powerpoint/2010/main" val="10580614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0"/>
            <a:ext cx="12192000" cy="6858000"/>
          </a:xfrm>
          <a:prstGeom prst="rect">
            <a:avLst/>
          </a:prstGeom>
        </p:spPr>
      </p:pic>
      <p:pic>
        <p:nvPicPr>
          <p:cNvPr id="5" name="Image 4"/>
          <p:cNvPicPr>
            <a:picLocks noChangeAspect="1"/>
          </p:cNvPicPr>
          <p:nvPr/>
        </p:nvPicPr>
        <p:blipFill>
          <a:blip r:embed="rId3"/>
          <a:stretch>
            <a:fillRect/>
          </a:stretch>
        </p:blipFill>
        <p:spPr>
          <a:xfrm>
            <a:off x="7141256" y="0"/>
            <a:ext cx="5050743" cy="6858000"/>
          </a:xfrm>
          <a:prstGeom prst="rect">
            <a:avLst/>
          </a:prstGeom>
        </p:spPr>
      </p:pic>
      <p:sp>
        <p:nvSpPr>
          <p:cNvPr id="6" name="Rectangle à coins arrondis 5"/>
          <p:cNvSpPr/>
          <p:nvPr/>
        </p:nvSpPr>
        <p:spPr>
          <a:xfrm>
            <a:off x="-1" y="6001789"/>
            <a:ext cx="7141256" cy="856211"/>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La lecture est une aventure merveilleuse : on trouve plein de personnages dans les livres et des histoires passionnantes !</a:t>
            </a:r>
            <a:endParaRPr lang="fr-FR" dirty="0"/>
          </a:p>
        </p:txBody>
      </p:sp>
      <p:pic>
        <p:nvPicPr>
          <p:cNvPr id="7" name="Image 6"/>
          <p:cNvPicPr>
            <a:picLocks noChangeAspect="1"/>
          </p:cNvPicPr>
          <p:nvPr/>
        </p:nvPicPr>
        <p:blipFill>
          <a:blip r:embed="rId4"/>
          <a:stretch>
            <a:fillRect/>
          </a:stretch>
        </p:blipFill>
        <p:spPr>
          <a:xfrm>
            <a:off x="1362854" y="291032"/>
            <a:ext cx="4295775" cy="5419725"/>
          </a:xfrm>
          <a:prstGeom prst="rect">
            <a:avLst/>
          </a:prstGeom>
        </p:spPr>
      </p:pic>
    </p:spTree>
    <p:extLst>
      <p:ext uri="{BB962C8B-B14F-4D97-AF65-F5344CB8AC3E}">
        <p14:creationId xmlns:p14="http://schemas.microsoft.com/office/powerpoint/2010/main" val="32188684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344978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artistiques autour de personnages connus</a:t>
            </a:r>
            <a:endParaRPr lang="fr-FR" sz="2000" b="1" dirty="0">
              <a:solidFill>
                <a:schemeClr val="bg1"/>
              </a:solidFill>
            </a:endParaRPr>
          </a:p>
        </p:txBody>
      </p:sp>
      <p:sp>
        <p:nvSpPr>
          <p:cNvPr id="3" name="ZoneTexte 2"/>
          <p:cNvSpPr txBox="1"/>
          <p:nvPr/>
        </p:nvSpPr>
        <p:spPr>
          <a:xfrm>
            <a:off x="3740727" y="66502"/>
            <a:ext cx="4688378" cy="646331"/>
          </a:xfrm>
          <a:prstGeom prst="rect">
            <a:avLst/>
          </a:prstGeom>
          <a:noFill/>
        </p:spPr>
        <p:txBody>
          <a:bodyPr wrap="square" rtlCol="0">
            <a:spAutoFit/>
          </a:bodyPr>
          <a:lstStyle/>
          <a:p>
            <a:pPr algn="ctr"/>
            <a:r>
              <a:rPr lang="fr-FR" dirty="0" smtClean="0">
                <a:solidFill>
                  <a:schemeClr val="bg1"/>
                </a:solidFill>
              </a:rPr>
              <a:t>Représenter le loup de différentes manières en fonction de son caractère </a:t>
            </a:r>
            <a:endParaRPr lang="fr-FR" dirty="0">
              <a:solidFill>
                <a:schemeClr val="bg1"/>
              </a:solidFill>
            </a:endParaRPr>
          </a:p>
        </p:txBody>
      </p:sp>
      <p:pic>
        <p:nvPicPr>
          <p:cNvPr id="1026" name="Picture 2" descr="Avec les loulous, nous avons lu l'histoire du Petit Chaperon Rouge. Suite à cette histoire, nous avons décidé de faire des loups &quot;effrayants&quot; sur des feuilles de couleurs. Que faut-il ? une feuille A4 de couleur une feuille A4 blanche le dessin du lo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85" y="954144"/>
            <a:ext cx="2247900" cy="3371851"/>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157942" y="4073236"/>
            <a:ext cx="2061556" cy="338554"/>
          </a:xfrm>
          <a:prstGeom prst="rect">
            <a:avLst/>
          </a:prstGeom>
          <a:noFill/>
        </p:spPr>
        <p:txBody>
          <a:bodyPr wrap="square" rtlCol="0">
            <a:spAutoFit/>
          </a:bodyPr>
          <a:lstStyle/>
          <a:p>
            <a:pPr algn="ctr"/>
            <a:r>
              <a:rPr lang="fr-FR" sz="1600" dirty="0" smtClean="0">
                <a:solidFill>
                  <a:schemeClr val="bg1"/>
                </a:solidFill>
              </a:rPr>
              <a:t>Un loup effrayant</a:t>
            </a:r>
            <a:endParaRPr lang="fr-FR" sz="1600" dirty="0">
              <a:solidFill>
                <a:schemeClr val="bg1"/>
              </a:solidFill>
            </a:endParaRPr>
          </a:p>
        </p:txBody>
      </p:sp>
      <p:pic>
        <p:nvPicPr>
          <p:cNvPr id="8" name="Image 7"/>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contrast="20000"/>
                    </a14:imgEffect>
                  </a14:imgLayer>
                </a14:imgProps>
              </a:ext>
            </a:extLst>
          </a:blip>
          <a:srcRect l="9043" t="13898" r="18593" b="11193"/>
          <a:stretch/>
        </p:blipFill>
        <p:spPr>
          <a:xfrm>
            <a:off x="2345285" y="954143"/>
            <a:ext cx="1816597" cy="1880497"/>
          </a:xfrm>
          <a:prstGeom prst="rect">
            <a:avLst/>
          </a:prstGeom>
        </p:spPr>
      </p:pic>
      <p:sp>
        <p:nvSpPr>
          <p:cNvPr id="9" name="ZoneTexte 8"/>
          <p:cNvSpPr txBox="1"/>
          <p:nvPr/>
        </p:nvSpPr>
        <p:spPr>
          <a:xfrm>
            <a:off x="2345285" y="2884516"/>
            <a:ext cx="1827704" cy="369332"/>
          </a:xfrm>
          <a:prstGeom prst="rect">
            <a:avLst/>
          </a:prstGeom>
          <a:noFill/>
        </p:spPr>
        <p:txBody>
          <a:bodyPr wrap="square" rtlCol="0">
            <a:spAutoFit/>
          </a:bodyPr>
          <a:lstStyle/>
          <a:p>
            <a:r>
              <a:rPr lang="fr-FR" dirty="0" smtClean="0">
                <a:solidFill>
                  <a:schemeClr val="bg1"/>
                </a:solidFill>
              </a:rPr>
              <a:t>Un loup peureux</a:t>
            </a:r>
            <a:endParaRPr lang="fr-FR" dirty="0">
              <a:solidFill>
                <a:schemeClr val="bg1"/>
              </a:solidFill>
            </a:endParaRPr>
          </a:p>
        </p:txBody>
      </p:sp>
      <p:pic>
        <p:nvPicPr>
          <p:cNvPr id="1028" name="Picture 4" descr="Louuuuuup au clair de lu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6890" y="954143"/>
            <a:ext cx="2247900" cy="3238501"/>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4161882" y="4242513"/>
            <a:ext cx="2139165" cy="369332"/>
          </a:xfrm>
          <a:prstGeom prst="rect">
            <a:avLst/>
          </a:prstGeom>
          <a:noFill/>
        </p:spPr>
        <p:txBody>
          <a:bodyPr wrap="square" rtlCol="0">
            <a:spAutoFit/>
          </a:bodyPr>
          <a:lstStyle/>
          <a:p>
            <a:pPr algn="ctr"/>
            <a:r>
              <a:rPr lang="fr-FR" dirty="0" smtClean="0">
                <a:solidFill>
                  <a:schemeClr val="bg1"/>
                </a:solidFill>
              </a:rPr>
              <a:t>Un loup drôle</a:t>
            </a:r>
            <a:endParaRPr lang="fr-FR" dirty="0">
              <a:solidFill>
                <a:schemeClr val="bg1"/>
              </a:solidFill>
            </a:endParaRPr>
          </a:p>
        </p:txBody>
      </p:sp>
      <p:pic>
        <p:nvPicPr>
          <p:cNvPr id="1030" name="Picture 6" descr="https://images-na.ssl-images-amazon.com/images/I/71ASBu+I7s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10996" y="2967632"/>
            <a:ext cx="3181004" cy="3890368"/>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p:cNvSpPr txBox="1"/>
          <p:nvPr/>
        </p:nvSpPr>
        <p:spPr>
          <a:xfrm>
            <a:off x="9010996" y="2444412"/>
            <a:ext cx="3181004" cy="523220"/>
          </a:xfrm>
          <a:prstGeom prst="rect">
            <a:avLst/>
          </a:prstGeom>
          <a:noFill/>
        </p:spPr>
        <p:txBody>
          <a:bodyPr wrap="square" rtlCol="0">
            <a:spAutoFit/>
          </a:bodyPr>
          <a:lstStyle/>
          <a:p>
            <a:pPr algn="ctr"/>
            <a:r>
              <a:rPr lang="fr-FR" sz="1400" b="1" dirty="0" smtClean="0">
                <a:solidFill>
                  <a:schemeClr val="bg1"/>
                </a:solidFill>
              </a:rPr>
              <a:t>Travailler sur les émotions des personnages</a:t>
            </a:r>
            <a:endParaRPr lang="fr-FR" sz="1400" b="1" dirty="0">
              <a:solidFill>
                <a:schemeClr val="bg1"/>
              </a:solidFill>
            </a:endParaRPr>
          </a:p>
        </p:txBody>
      </p:sp>
      <p:pic>
        <p:nvPicPr>
          <p:cNvPr id="12" name="Image 11"/>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6329808" y="954143"/>
            <a:ext cx="2099298" cy="2799064"/>
          </a:xfrm>
          <a:prstGeom prst="rect">
            <a:avLst/>
          </a:prstGeom>
        </p:spPr>
      </p:pic>
      <p:sp>
        <p:nvSpPr>
          <p:cNvPr id="13" name="ZoneTexte 12"/>
          <p:cNvSpPr txBox="1"/>
          <p:nvPr/>
        </p:nvSpPr>
        <p:spPr>
          <a:xfrm>
            <a:off x="6354790" y="3773978"/>
            <a:ext cx="2074315" cy="646331"/>
          </a:xfrm>
          <a:prstGeom prst="rect">
            <a:avLst/>
          </a:prstGeom>
          <a:noFill/>
        </p:spPr>
        <p:txBody>
          <a:bodyPr wrap="square" rtlCol="0">
            <a:spAutoFit/>
          </a:bodyPr>
          <a:lstStyle/>
          <a:p>
            <a:pPr algn="ctr"/>
            <a:r>
              <a:rPr lang="fr-FR" dirty="0" smtClean="0">
                <a:solidFill>
                  <a:schemeClr val="bg1"/>
                </a:solidFill>
              </a:rPr>
              <a:t>Un loup symétrique et énigmatique</a:t>
            </a:r>
            <a:endParaRPr lang="fr-FR" dirty="0">
              <a:solidFill>
                <a:schemeClr val="bg1"/>
              </a:solidFill>
            </a:endParaRPr>
          </a:p>
        </p:txBody>
      </p:sp>
      <p:pic>
        <p:nvPicPr>
          <p:cNvPr id="14" name="Image 13"/>
          <p:cNvPicPr>
            <a:picLocks noChangeAspect="1"/>
          </p:cNvPicPr>
          <p:nvPr/>
        </p:nvPicPr>
        <p:blipFill>
          <a:blip r:embed="rId10"/>
          <a:stretch>
            <a:fillRect/>
          </a:stretch>
        </p:blipFill>
        <p:spPr>
          <a:xfrm>
            <a:off x="0" y="4611845"/>
            <a:ext cx="2477068" cy="2246155"/>
          </a:xfrm>
          <a:prstGeom prst="rect">
            <a:avLst/>
          </a:prstGeom>
        </p:spPr>
      </p:pic>
      <p:sp>
        <p:nvSpPr>
          <p:cNvPr id="15" name="ZoneTexte 14"/>
          <p:cNvSpPr txBox="1"/>
          <p:nvPr/>
        </p:nvSpPr>
        <p:spPr>
          <a:xfrm>
            <a:off x="97385" y="4611845"/>
            <a:ext cx="2354870" cy="369332"/>
          </a:xfrm>
          <a:prstGeom prst="rect">
            <a:avLst/>
          </a:prstGeom>
          <a:noFill/>
        </p:spPr>
        <p:txBody>
          <a:bodyPr wrap="square" rtlCol="0">
            <a:spAutoFit/>
          </a:bodyPr>
          <a:lstStyle/>
          <a:p>
            <a:pPr algn="ctr"/>
            <a:r>
              <a:rPr lang="fr-FR" dirty="0" smtClean="0">
                <a:solidFill>
                  <a:schemeClr val="bg1"/>
                </a:solidFill>
              </a:rPr>
              <a:t>Un loup hurleur</a:t>
            </a:r>
            <a:endParaRPr lang="fr-FR" dirty="0">
              <a:solidFill>
                <a:schemeClr val="bg1"/>
              </a:solidFill>
            </a:endParaRPr>
          </a:p>
        </p:txBody>
      </p:sp>
      <p:pic>
        <p:nvPicPr>
          <p:cNvPr id="1032" name="Picture 8" descr="Loup école - Lire Demain"/>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04661" y="4661714"/>
            <a:ext cx="2181244" cy="214489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pic>
      <p:sp>
        <p:nvSpPr>
          <p:cNvPr id="16" name="ZoneTexte 15"/>
          <p:cNvSpPr txBox="1"/>
          <p:nvPr/>
        </p:nvSpPr>
        <p:spPr>
          <a:xfrm>
            <a:off x="3740727" y="6520148"/>
            <a:ext cx="1945178" cy="369332"/>
          </a:xfrm>
          <a:prstGeom prst="rect">
            <a:avLst/>
          </a:prstGeom>
          <a:noFill/>
        </p:spPr>
        <p:txBody>
          <a:bodyPr wrap="square" rtlCol="0">
            <a:spAutoFit/>
          </a:bodyPr>
          <a:lstStyle/>
          <a:p>
            <a:r>
              <a:rPr lang="fr-FR" dirty="0" smtClean="0">
                <a:solidFill>
                  <a:schemeClr val="bg1"/>
                </a:solidFill>
              </a:rPr>
              <a:t>Un loup heureux</a:t>
            </a:r>
            <a:endParaRPr lang="fr-FR" dirty="0">
              <a:solidFill>
                <a:schemeClr val="bg1"/>
              </a:solidFill>
            </a:endParaRPr>
          </a:p>
        </p:txBody>
      </p:sp>
      <p:pic>
        <p:nvPicPr>
          <p:cNvPr id="17" name="Image 16"/>
          <p:cNvPicPr>
            <a:picLocks noChangeAspect="1"/>
          </p:cNvPicPr>
          <p:nvPr/>
        </p:nvPicPr>
        <p:blipFill rotWithShape="1">
          <a:blip r:embed="rId12"/>
          <a:srcRect l="2865" t="7363" r="9113" b="17727"/>
          <a:stretch/>
        </p:blipFill>
        <p:spPr>
          <a:xfrm>
            <a:off x="6489829" y="5071043"/>
            <a:ext cx="2521166" cy="1769541"/>
          </a:xfrm>
          <a:prstGeom prst="rect">
            <a:avLst/>
          </a:prstGeom>
        </p:spPr>
      </p:pic>
      <p:sp>
        <p:nvSpPr>
          <p:cNvPr id="18" name="ZoneTexte 17"/>
          <p:cNvSpPr txBox="1"/>
          <p:nvPr/>
        </p:nvSpPr>
        <p:spPr>
          <a:xfrm>
            <a:off x="6542116" y="4707350"/>
            <a:ext cx="2352502" cy="369332"/>
          </a:xfrm>
          <a:prstGeom prst="rect">
            <a:avLst/>
          </a:prstGeom>
          <a:noFill/>
        </p:spPr>
        <p:txBody>
          <a:bodyPr wrap="square" rtlCol="0">
            <a:spAutoFit/>
          </a:bodyPr>
          <a:lstStyle/>
          <a:p>
            <a:pPr algn="ctr"/>
            <a:r>
              <a:rPr lang="fr-FR" dirty="0" smtClean="0">
                <a:solidFill>
                  <a:schemeClr val="bg1"/>
                </a:solidFill>
              </a:rPr>
              <a:t>Un loup sympathique</a:t>
            </a:r>
            <a:endParaRPr lang="fr-FR" dirty="0">
              <a:solidFill>
                <a:schemeClr val="bg1"/>
              </a:solidFill>
            </a:endParaRPr>
          </a:p>
        </p:txBody>
      </p:sp>
    </p:spTree>
    <p:extLst>
      <p:ext uri="{BB962C8B-B14F-4D97-AF65-F5344CB8AC3E}">
        <p14:creationId xmlns:p14="http://schemas.microsoft.com/office/powerpoint/2010/main" val="9181530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344978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artistiques autour de personnages connus</a:t>
            </a:r>
            <a:endParaRPr lang="fr-FR" sz="2000" b="1" dirty="0">
              <a:solidFill>
                <a:schemeClr val="bg1"/>
              </a:solidFill>
            </a:endParaRPr>
          </a:p>
        </p:txBody>
      </p:sp>
      <p:sp>
        <p:nvSpPr>
          <p:cNvPr id="3" name="ZoneTexte 2"/>
          <p:cNvSpPr txBox="1"/>
          <p:nvPr/>
        </p:nvSpPr>
        <p:spPr>
          <a:xfrm>
            <a:off x="3740727" y="66502"/>
            <a:ext cx="4688378" cy="646331"/>
          </a:xfrm>
          <a:prstGeom prst="rect">
            <a:avLst/>
          </a:prstGeom>
          <a:noFill/>
        </p:spPr>
        <p:txBody>
          <a:bodyPr wrap="square" rtlCol="0">
            <a:spAutoFit/>
          </a:bodyPr>
          <a:lstStyle/>
          <a:p>
            <a:pPr algn="ctr"/>
            <a:r>
              <a:rPr lang="fr-FR" dirty="0" smtClean="0">
                <a:solidFill>
                  <a:schemeClr val="bg1"/>
                </a:solidFill>
              </a:rPr>
              <a:t>Après la lecture des contes, réaliser un album de devinettes sur les contes </a:t>
            </a:r>
            <a:endParaRPr lang="fr-FR" dirty="0">
              <a:solidFill>
                <a:schemeClr val="bg1"/>
              </a:solidFill>
            </a:endParaRPr>
          </a:p>
        </p:txBody>
      </p:sp>
      <p:sp>
        <p:nvSpPr>
          <p:cNvPr id="5" name="Rectangle 4"/>
          <p:cNvSpPr/>
          <p:nvPr/>
        </p:nvSpPr>
        <p:spPr>
          <a:xfrm>
            <a:off x="7873999" y="6142402"/>
            <a:ext cx="4318000" cy="73866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a:r>
              <a:rPr lang="fr-FR" sz="1400" i="1" dirty="0" smtClean="0">
                <a:solidFill>
                  <a:schemeClr val="bg1"/>
                </a:solidFill>
                <a:hlinkClick r:id="rId3"/>
              </a:rPr>
              <a:t>Exemple : http</a:t>
            </a:r>
            <a:r>
              <a:rPr lang="fr-FR" sz="1400" i="1" dirty="0">
                <a:solidFill>
                  <a:schemeClr val="bg1"/>
                </a:solidFill>
                <a:hlinkClick r:id="rId3"/>
              </a:rPr>
              <a:t>://classemissviolette.blogspot.com/2013/08/livre-de-devinettes-sur-les-contes.html</a:t>
            </a:r>
            <a:endParaRPr lang="fr-FR" sz="1400" i="1" dirty="0">
              <a:solidFill>
                <a:schemeClr val="bg1"/>
              </a:solidFill>
            </a:endParaRPr>
          </a:p>
        </p:txBody>
      </p:sp>
      <p:pic>
        <p:nvPicPr>
          <p:cNvPr id="11" name="Image 10"/>
          <p:cNvPicPr>
            <a:picLocks noChangeAspect="1"/>
          </p:cNvPicPr>
          <p:nvPr/>
        </p:nvPicPr>
        <p:blipFill>
          <a:blip r:embed="rId4"/>
          <a:stretch>
            <a:fillRect/>
          </a:stretch>
        </p:blipFill>
        <p:spPr>
          <a:xfrm>
            <a:off x="9953876" y="128579"/>
            <a:ext cx="2089575" cy="2174355"/>
          </a:xfrm>
          <a:prstGeom prst="rect">
            <a:avLst/>
          </a:prstGeom>
        </p:spPr>
      </p:pic>
      <p:pic>
        <p:nvPicPr>
          <p:cNvPr id="12" name="Image 11"/>
          <p:cNvPicPr>
            <a:picLocks noChangeAspect="1"/>
          </p:cNvPicPr>
          <p:nvPr/>
        </p:nvPicPr>
        <p:blipFill>
          <a:blip r:embed="rId5"/>
          <a:stretch>
            <a:fillRect/>
          </a:stretch>
        </p:blipFill>
        <p:spPr>
          <a:xfrm>
            <a:off x="157942" y="1272771"/>
            <a:ext cx="2988204" cy="4312457"/>
          </a:xfrm>
          <a:prstGeom prst="rect">
            <a:avLst/>
          </a:prstGeom>
        </p:spPr>
      </p:pic>
      <p:pic>
        <p:nvPicPr>
          <p:cNvPr id="13" name="Image 12"/>
          <p:cNvPicPr>
            <a:picLocks noChangeAspect="1"/>
          </p:cNvPicPr>
          <p:nvPr/>
        </p:nvPicPr>
        <p:blipFill>
          <a:blip r:embed="rId6"/>
          <a:stretch>
            <a:fillRect/>
          </a:stretch>
        </p:blipFill>
        <p:spPr>
          <a:xfrm>
            <a:off x="3243397" y="1379151"/>
            <a:ext cx="3074772" cy="4099696"/>
          </a:xfrm>
          <a:prstGeom prst="rect">
            <a:avLst/>
          </a:prstGeom>
        </p:spPr>
      </p:pic>
      <p:pic>
        <p:nvPicPr>
          <p:cNvPr id="14" name="Image 13"/>
          <p:cNvPicPr>
            <a:picLocks noChangeAspect="1"/>
          </p:cNvPicPr>
          <p:nvPr/>
        </p:nvPicPr>
        <p:blipFill>
          <a:blip r:embed="rId7"/>
          <a:stretch>
            <a:fillRect/>
          </a:stretch>
        </p:blipFill>
        <p:spPr>
          <a:xfrm>
            <a:off x="6425473" y="1497629"/>
            <a:ext cx="2897054" cy="3862739"/>
          </a:xfrm>
          <a:prstGeom prst="rect">
            <a:avLst/>
          </a:prstGeom>
        </p:spPr>
      </p:pic>
    </p:spTree>
    <p:extLst>
      <p:ext uri="{BB962C8B-B14F-4D97-AF65-F5344CB8AC3E}">
        <p14:creationId xmlns:p14="http://schemas.microsoft.com/office/powerpoint/2010/main" val="5287838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344978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artistiques autour de personnages connus</a:t>
            </a:r>
            <a:endParaRPr lang="fr-FR" sz="2000" b="1" dirty="0">
              <a:solidFill>
                <a:schemeClr val="bg1"/>
              </a:solidFill>
            </a:endParaRPr>
          </a:p>
        </p:txBody>
      </p:sp>
      <p:sp>
        <p:nvSpPr>
          <p:cNvPr id="3" name="ZoneTexte 2"/>
          <p:cNvSpPr txBox="1"/>
          <p:nvPr/>
        </p:nvSpPr>
        <p:spPr>
          <a:xfrm>
            <a:off x="3740727" y="66502"/>
            <a:ext cx="4688378" cy="646331"/>
          </a:xfrm>
          <a:prstGeom prst="rect">
            <a:avLst/>
          </a:prstGeom>
          <a:noFill/>
        </p:spPr>
        <p:txBody>
          <a:bodyPr wrap="square" rtlCol="0">
            <a:spAutoFit/>
          </a:bodyPr>
          <a:lstStyle/>
          <a:p>
            <a:pPr algn="ctr"/>
            <a:r>
              <a:rPr lang="fr-FR" dirty="0" smtClean="0">
                <a:solidFill>
                  <a:schemeClr val="bg1"/>
                </a:solidFill>
              </a:rPr>
              <a:t>Coder l’histoire des contes comme la frise de Lavater</a:t>
            </a:r>
            <a:endParaRPr lang="fr-FR" dirty="0">
              <a:solidFill>
                <a:schemeClr val="bg1"/>
              </a:solidFill>
            </a:endParaRPr>
          </a:p>
        </p:txBody>
      </p:sp>
      <p:pic>
        <p:nvPicPr>
          <p:cNvPr id="5" name="Image 4"/>
          <p:cNvPicPr>
            <a:picLocks noChangeAspect="1"/>
          </p:cNvPicPr>
          <p:nvPr/>
        </p:nvPicPr>
        <p:blipFill>
          <a:blip r:embed="rId3"/>
          <a:stretch>
            <a:fillRect/>
          </a:stretch>
        </p:blipFill>
        <p:spPr>
          <a:xfrm>
            <a:off x="6095999" y="881149"/>
            <a:ext cx="6114476" cy="5976851"/>
          </a:xfrm>
          <a:prstGeom prst="rect">
            <a:avLst/>
          </a:prstGeom>
        </p:spPr>
      </p:pic>
      <p:pic>
        <p:nvPicPr>
          <p:cNvPr id="11" name="Image 10"/>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a:xfrm>
            <a:off x="157941" y="836607"/>
            <a:ext cx="2352503" cy="5957016"/>
          </a:xfrm>
          <a:prstGeom prst="rect">
            <a:avLst/>
          </a:prstGeom>
        </p:spPr>
      </p:pic>
      <p:pic>
        <p:nvPicPr>
          <p:cNvPr id="12" name="Image 11"/>
          <p:cNvPicPr>
            <a:picLocks noChangeAspect="1"/>
          </p:cNvPicPr>
          <p:nvPr/>
        </p:nvPicPr>
        <p:blipFill>
          <a:blip r:embed="rId6"/>
          <a:stretch>
            <a:fillRect/>
          </a:stretch>
        </p:blipFill>
        <p:spPr>
          <a:xfrm>
            <a:off x="3048173" y="881149"/>
            <a:ext cx="2305050" cy="1981200"/>
          </a:xfrm>
          <a:prstGeom prst="rect">
            <a:avLst/>
          </a:prstGeom>
        </p:spPr>
      </p:pic>
      <p:pic>
        <p:nvPicPr>
          <p:cNvPr id="13" name="Image 12"/>
          <p:cNvPicPr>
            <a:picLocks noChangeAspect="1"/>
          </p:cNvPicPr>
          <p:nvPr/>
        </p:nvPicPr>
        <p:blipFill>
          <a:blip r:embed="rId7"/>
          <a:stretch>
            <a:fillRect/>
          </a:stretch>
        </p:blipFill>
        <p:spPr>
          <a:xfrm>
            <a:off x="2567160" y="2862349"/>
            <a:ext cx="3267075" cy="1400175"/>
          </a:xfrm>
          <a:prstGeom prst="rect">
            <a:avLst/>
          </a:prstGeom>
        </p:spPr>
      </p:pic>
    </p:spTree>
    <p:extLst>
      <p:ext uri="{BB962C8B-B14F-4D97-AF65-F5344CB8AC3E}">
        <p14:creationId xmlns:p14="http://schemas.microsoft.com/office/powerpoint/2010/main" val="31247564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344978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Réseau autour de la lecture : pourquoi apprendre à lire ?</a:t>
            </a:r>
            <a:endParaRPr lang="fr-FR" sz="2000" b="1" dirty="0">
              <a:solidFill>
                <a:schemeClr val="bg1"/>
              </a:solidFill>
            </a:endParaRPr>
          </a:p>
        </p:txBody>
      </p:sp>
      <p:pic>
        <p:nvPicPr>
          <p:cNvPr id="3" name="Image 2"/>
          <p:cNvPicPr>
            <a:picLocks noChangeAspect="1"/>
          </p:cNvPicPr>
          <p:nvPr/>
        </p:nvPicPr>
        <p:blipFill>
          <a:blip r:embed="rId3"/>
          <a:stretch>
            <a:fillRect/>
          </a:stretch>
        </p:blipFill>
        <p:spPr>
          <a:xfrm>
            <a:off x="319732" y="1318260"/>
            <a:ext cx="11552533" cy="4221480"/>
          </a:xfrm>
          <a:prstGeom prst="rect">
            <a:avLst/>
          </a:prstGeom>
        </p:spPr>
      </p:pic>
    </p:spTree>
    <p:extLst>
      <p:ext uri="{BB962C8B-B14F-4D97-AF65-F5344CB8AC3E}">
        <p14:creationId xmlns:p14="http://schemas.microsoft.com/office/powerpoint/2010/main" val="9900065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344978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Réseau autour de la lecture : comment apprend-on à lire ?</a:t>
            </a:r>
            <a:endParaRPr lang="fr-FR" sz="2000" b="1" dirty="0">
              <a:solidFill>
                <a:schemeClr val="bg1"/>
              </a:solidFill>
            </a:endParaRPr>
          </a:p>
        </p:txBody>
      </p:sp>
      <p:pic>
        <p:nvPicPr>
          <p:cNvPr id="11" name="Image 10"/>
          <p:cNvPicPr>
            <a:picLocks noChangeAspect="1"/>
          </p:cNvPicPr>
          <p:nvPr/>
        </p:nvPicPr>
        <p:blipFill>
          <a:blip r:embed="rId3"/>
          <a:stretch>
            <a:fillRect/>
          </a:stretch>
        </p:blipFill>
        <p:spPr>
          <a:xfrm>
            <a:off x="443280" y="1084217"/>
            <a:ext cx="11683338" cy="4846320"/>
          </a:xfrm>
          <a:prstGeom prst="rect">
            <a:avLst/>
          </a:prstGeom>
        </p:spPr>
      </p:pic>
    </p:spTree>
    <p:extLst>
      <p:ext uri="{BB962C8B-B14F-4D97-AF65-F5344CB8AC3E}">
        <p14:creationId xmlns:p14="http://schemas.microsoft.com/office/powerpoint/2010/main" val="20781144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402217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autour de la lecture : Lire et écrire  : désacraliser l’écrit</a:t>
            </a:r>
            <a:endParaRPr lang="fr-FR" sz="2000" b="1" dirty="0">
              <a:solidFill>
                <a:schemeClr val="bg1"/>
              </a:solidFill>
            </a:endParaRPr>
          </a:p>
        </p:txBody>
      </p:sp>
      <p:sp>
        <p:nvSpPr>
          <p:cNvPr id="3" name="ZoneTexte 2"/>
          <p:cNvSpPr txBox="1"/>
          <p:nvPr/>
        </p:nvSpPr>
        <p:spPr>
          <a:xfrm>
            <a:off x="4415246" y="66502"/>
            <a:ext cx="7628708" cy="7078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fr-FR" sz="2000" b="1" dirty="0">
                <a:solidFill>
                  <a:schemeClr val="bg1"/>
                </a:solidFill>
              </a:rPr>
              <a:t>Les pratiques  artistiques autour de l’écrit permettent de jouer avec les mots et les lettres comme s’il s’agissait d’une matière.</a:t>
            </a:r>
          </a:p>
        </p:txBody>
      </p:sp>
      <p:pic>
        <p:nvPicPr>
          <p:cNvPr id="11" name="Image 10"/>
          <p:cNvPicPr>
            <a:picLocks noChangeAspect="1"/>
          </p:cNvPicPr>
          <p:nvPr/>
        </p:nvPicPr>
        <p:blipFill>
          <a:blip r:embed="rId3"/>
          <a:stretch>
            <a:fillRect/>
          </a:stretch>
        </p:blipFill>
        <p:spPr>
          <a:xfrm>
            <a:off x="0" y="895350"/>
            <a:ext cx="7550331" cy="5968464"/>
          </a:xfrm>
          <a:prstGeom prst="rect">
            <a:avLst/>
          </a:prstGeom>
        </p:spPr>
      </p:pic>
      <p:pic>
        <p:nvPicPr>
          <p:cNvPr id="13" name="Image 12"/>
          <p:cNvPicPr>
            <a:picLocks noChangeAspect="1"/>
          </p:cNvPicPr>
          <p:nvPr/>
        </p:nvPicPr>
        <p:blipFill>
          <a:blip r:embed="rId4"/>
          <a:stretch>
            <a:fillRect/>
          </a:stretch>
        </p:blipFill>
        <p:spPr>
          <a:xfrm>
            <a:off x="8126594" y="1120619"/>
            <a:ext cx="3724275" cy="5391150"/>
          </a:xfrm>
          <a:prstGeom prst="rect">
            <a:avLst/>
          </a:prstGeom>
        </p:spPr>
      </p:pic>
    </p:spTree>
    <p:extLst>
      <p:ext uri="{BB962C8B-B14F-4D97-AF65-F5344CB8AC3E}">
        <p14:creationId xmlns:p14="http://schemas.microsoft.com/office/powerpoint/2010/main" val="6757978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402217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autour de la lecture : Lire et écrire  : désacraliser l’écrit</a:t>
            </a:r>
            <a:endParaRPr lang="fr-FR" sz="2000" b="1" dirty="0">
              <a:solidFill>
                <a:schemeClr val="bg1"/>
              </a:solidFill>
            </a:endParaRPr>
          </a:p>
        </p:txBody>
      </p:sp>
      <p:sp>
        <p:nvSpPr>
          <p:cNvPr id="3" name="ZoneTexte 2"/>
          <p:cNvSpPr txBox="1"/>
          <p:nvPr/>
        </p:nvSpPr>
        <p:spPr>
          <a:xfrm>
            <a:off x="4415246" y="66502"/>
            <a:ext cx="7628708" cy="7078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fr-FR" sz="2000" b="1" dirty="0">
                <a:solidFill>
                  <a:schemeClr val="bg1"/>
                </a:solidFill>
              </a:rPr>
              <a:t>Les pratiques  artistiques autour de l’écrit permettent de jouer avec les mots et les lettres comme s’il s’agissait d’une matière.</a:t>
            </a:r>
          </a:p>
        </p:txBody>
      </p:sp>
      <p:pic>
        <p:nvPicPr>
          <p:cNvPr id="5" name="Image 4"/>
          <p:cNvPicPr>
            <a:picLocks noChangeAspect="1"/>
          </p:cNvPicPr>
          <p:nvPr/>
        </p:nvPicPr>
        <p:blipFill>
          <a:blip r:embed="rId3"/>
          <a:stretch>
            <a:fillRect/>
          </a:stretch>
        </p:blipFill>
        <p:spPr>
          <a:xfrm>
            <a:off x="251867" y="961072"/>
            <a:ext cx="3026910" cy="2970595"/>
          </a:xfrm>
          <a:prstGeom prst="rect">
            <a:avLst/>
          </a:prstGeom>
        </p:spPr>
      </p:pic>
      <p:sp>
        <p:nvSpPr>
          <p:cNvPr id="6" name="ZoneTexte 5"/>
          <p:cNvSpPr txBox="1"/>
          <p:nvPr/>
        </p:nvSpPr>
        <p:spPr>
          <a:xfrm>
            <a:off x="251866" y="3984171"/>
            <a:ext cx="3039973"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dirty="0" smtClean="0"/>
              <a:t>Créer des nuages de mots à l’ordinateur à partir d’un texte.</a:t>
            </a:r>
            <a:endParaRPr lang="fr-FR" dirty="0"/>
          </a:p>
        </p:txBody>
      </p:sp>
      <p:pic>
        <p:nvPicPr>
          <p:cNvPr id="7" name="Image 6"/>
          <p:cNvPicPr>
            <a:picLocks noChangeAspect="1"/>
          </p:cNvPicPr>
          <p:nvPr/>
        </p:nvPicPr>
        <p:blipFill rotWithShape="1">
          <a:blip r:embed="rId4"/>
          <a:srcRect l="21082" r="18714" b="4555"/>
          <a:stretch/>
        </p:blipFill>
        <p:spPr>
          <a:xfrm>
            <a:off x="4036423" y="961072"/>
            <a:ext cx="3288407" cy="2970595"/>
          </a:xfrm>
          <a:prstGeom prst="rect">
            <a:avLst/>
          </a:prstGeom>
        </p:spPr>
      </p:pic>
      <p:sp>
        <p:nvSpPr>
          <p:cNvPr id="8" name="ZoneTexte 7"/>
          <p:cNvSpPr txBox="1"/>
          <p:nvPr/>
        </p:nvSpPr>
        <p:spPr>
          <a:xfrm>
            <a:off x="4023360" y="3984171"/>
            <a:ext cx="329184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dirty="0" smtClean="0"/>
              <a:t>Ecrire un texte dans le gabarit d’une silhouette.</a:t>
            </a:r>
            <a:endParaRPr lang="fr-FR" dirty="0"/>
          </a:p>
        </p:txBody>
      </p:sp>
      <p:pic>
        <p:nvPicPr>
          <p:cNvPr id="9" name="Image 8"/>
          <p:cNvPicPr>
            <a:picLocks noChangeAspect="1"/>
          </p:cNvPicPr>
          <p:nvPr/>
        </p:nvPicPr>
        <p:blipFill>
          <a:blip r:embed="rId5"/>
          <a:stretch>
            <a:fillRect/>
          </a:stretch>
        </p:blipFill>
        <p:spPr>
          <a:xfrm>
            <a:off x="7736816" y="961072"/>
            <a:ext cx="4184085" cy="2970595"/>
          </a:xfrm>
          <a:prstGeom prst="rect">
            <a:avLst/>
          </a:prstGeom>
        </p:spPr>
      </p:pic>
      <p:sp>
        <p:nvSpPr>
          <p:cNvPr id="10" name="ZoneTexte 9"/>
          <p:cNvSpPr txBox="1"/>
          <p:nvPr/>
        </p:nvSpPr>
        <p:spPr>
          <a:xfrm>
            <a:off x="7736815" y="3984171"/>
            <a:ext cx="4184085"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dirty="0" smtClean="0"/>
              <a:t>Faire une affiche en jouant avec différentes graphies de lettres.</a:t>
            </a:r>
            <a:endParaRPr lang="fr-FR" dirty="0"/>
          </a:p>
        </p:txBody>
      </p:sp>
      <p:pic>
        <p:nvPicPr>
          <p:cNvPr id="12" name="Image 11"/>
          <p:cNvPicPr>
            <a:picLocks noChangeAspect="1"/>
          </p:cNvPicPr>
          <p:nvPr/>
        </p:nvPicPr>
        <p:blipFill>
          <a:blip r:embed="rId6"/>
          <a:stretch>
            <a:fillRect/>
          </a:stretch>
        </p:blipFill>
        <p:spPr>
          <a:xfrm>
            <a:off x="4036424" y="4630502"/>
            <a:ext cx="3278776" cy="2227498"/>
          </a:xfrm>
          <a:prstGeom prst="rect">
            <a:avLst/>
          </a:prstGeom>
        </p:spPr>
      </p:pic>
      <p:pic>
        <p:nvPicPr>
          <p:cNvPr id="13" name="Image 12"/>
          <p:cNvPicPr>
            <a:picLocks noChangeAspect="1"/>
          </p:cNvPicPr>
          <p:nvPr/>
        </p:nvPicPr>
        <p:blipFill>
          <a:blip r:embed="rId7"/>
          <a:stretch>
            <a:fillRect/>
          </a:stretch>
        </p:blipFill>
        <p:spPr>
          <a:xfrm>
            <a:off x="263093" y="4952355"/>
            <a:ext cx="3004458" cy="1801142"/>
          </a:xfrm>
          <a:prstGeom prst="rect">
            <a:avLst/>
          </a:prstGeom>
        </p:spPr>
      </p:pic>
      <p:pic>
        <p:nvPicPr>
          <p:cNvPr id="14" name="Image 13"/>
          <p:cNvPicPr>
            <a:picLocks noChangeAspect="1"/>
          </p:cNvPicPr>
          <p:nvPr/>
        </p:nvPicPr>
        <p:blipFill>
          <a:blip r:embed="rId8"/>
          <a:stretch>
            <a:fillRect/>
          </a:stretch>
        </p:blipFill>
        <p:spPr>
          <a:xfrm>
            <a:off x="8771320" y="4683006"/>
            <a:ext cx="2085101" cy="2085101"/>
          </a:xfrm>
          <a:prstGeom prst="rect">
            <a:avLst/>
          </a:prstGeom>
        </p:spPr>
      </p:pic>
    </p:spTree>
    <p:extLst>
      <p:ext uri="{BB962C8B-B14F-4D97-AF65-F5344CB8AC3E}">
        <p14:creationId xmlns:p14="http://schemas.microsoft.com/office/powerpoint/2010/main" val="676410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0"/>
            <a:ext cx="12192000" cy="6858000"/>
          </a:xfrm>
          <a:prstGeom prst="rect">
            <a:avLst/>
          </a:prstGeom>
        </p:spPr>
      </p:pic>
      <p:sp>
        <p:nvSpPr>
          <p:cNvPr id="2" name="ZoneTexte 1"/>
          <p:cNvSpPr txBox="1"/>
          <p:nvPr/>
        </p:nvSpPr>
        <p:spPr>
          <a:xfrm>
            <a:off x="157942" y="66502"/>
            <a:ext cx="4022172" cy="70788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txBody>
          <a:bodyPr wrap="square" rtlCol="0">
            <a:spAutoFit/>
          </a:bodyPr>
          <a:lstStyle/>
          <a:p>
            <a:pPr algn="ctr"/>
            <a:r>
              <a:rPr lang="fr-FR" sz="2000" b="1" dirty="0" smtClean="0">
                <a:solidFill>
                  <a:schemeClr val="bg1"/>
                </a:solidFill>
              </a:rPr>
              <a:t>Pratiques autour de la lecture : Lire et écrire  : désacraliser l’écrit</a:t>
            </a:r>
            <a:endParaRPr lang="fr-FR" sz="2000" b="1" dirty="0">
              <a:solidFill>
                <a:schemeClr val="bg1"/>
              </a:solidFill>
            </a:endParaRPr>
          </a:p>
        </p:txBody>
      </p:sp>
      <p:sp>
        <p:nvSpPr>
          <p:cNvPr id="3" name="ZoneTexte 2"/>
          <p:cNvSpPr txBox="1"/>
          <p:nvPr/>
        </p:nvSpPr>
        <p:spPr>
          <a:xfrm>
            <a:off x="4415246" y="66502"/>
            <a:ext cx="7628708" cy="40011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fr-FR" sz="2000" b="1" dirty="0" smtClean="0">
                <a:solidFill>
                  <a:schemeClr val="bg1"/>
                </a:solidFill>
              </a:rPr>
              <a:t>Partir de cette image et tracer des lettres qui se bousculent…</a:t>
            </a:r>
            <a:endParaRPr lang="fr-FR" sz="2000" b="1" dirty="0">
              <a:solidFill>
                <a:schemeClr val="bg1"/>
              </a:solidFill>
            </a:endParaRPr>
          </a:p>
        </p:txBody>
      </p:sp>
      <p:pic>
        <p:nvPicPr>
          <p:cNvPr id="11" name="Image 10"/>
          <p:cNvPicPr>
            <a:picLocks noChangeAspect="1"/>
          </p:cNvPicPr>
          <p:nvPr/>
        </p:nvPicPr>
        <p:blipFill>
          <a:blip r:embed="rId3"/>
          <a:stretch>
            <a:fillRect/>
          </a:stretch>
        </p:blipFill>
        <p:spPr>
          <a:xfrm>
            <a:off x="649733" y="774388"/>
            <a:ext cx="10833737" cy="6066893"/>
          </a:xfrm>
          <a:prstGeom prst="rect">
            <a:avLst/>
          </a:prstGeom>
        </p:spPr>
      </p:pic>
      <p:sp>
        <p:nvSpPr>
          <p:cNvPr id="15" name="Rectangle 14"/>
          <p:cNvSpPr/>
          <p:nvPr/>
        </p:nvSpPr>
        <p:spPr>
          <a:xfrm rot="20083451">
            <a:off x="3393807" y="2490825"/>
            <a:ext cx="795411" cy="2215991"/>
          </a:xfrm>
          <a:prstGeom prst="rect">
            <a:avLst/>
          </a:prstGeom>
          <a:noFill/>
        </p:spPr>
        <p:txBody>
          <a:bodyPr wrap="none" lIns="91440" tIns="45720" rIns="91440" bIns="45720">
            <a:spAutoFit/>
          </a:bodyPr>
          <a:lstStyle/>
          <a:p>
            <a:pPr algn="ctr"/>
            <a:r>
              <a:rPr lang="fr-FR" sz="13800" b="1" cap="none" spc="0" dirty="0" smtClean="0">
                <a:ln/>
                <a:effectLst>
                  <a:outerShdw blurRad="38100" dist="19050" dir="2700000" algn="tl" rotWithShape="0">
                    <a:schemeClr val="dk1">
                      <a:lumMod val="50000"/>
                      <a:alpha val="40000"/>
                    </a:schemeClr>
                  </a:outerShdw>
                </a:effectLst>
                <a:latin typeface="Edwardian Script ITC" panose="030303020407070D0804" pitchFamily="66" charset="0"/>
              </a:rPr>
              <a:t>a</a:t>
            </a:r>
            <a:endParaRPr lang="fr-FR" sz="13800" b="1" cap="none" spc="0" dirty="0">
              <a:ln/>
              <a:effectLst>
                <a:outerShdw blurRad="38100" dist="19050" dir="2700000" algn="tl" rotWithShape="0">
                  <a:schemeClr val="dk1">
                    <a:lumMod val="50000"/>
                    <a:alpha val="40000"/>
                  </a:schemeClr>
                </a:outerShdw>
              </a:effectLst>
              <a:latin typeface="Edwardian Script ITC" panose="030303020407070D0804" pitchFamily="66" charset="0"/>
            </a:endParaRPr>
          </a:p>
        </p:txBody>
      </p:sp>
      <p:sp>
        <p:nvSpPr>
          <p:cNvPr id="16" name="Rectangle 15"/>
          <p:cNvSpPr/>
          <p:nvPr/>
        </p:nvSpPr>
        <p:spPr>
          <a:xfrm rot="925214">
            <a:off x="6654821" y="1963902"/>
            <a:ext cx="1285929" cy="2215991"/>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fr-FR" sz="13800" b="1" cap="none" spc="0" dirty="0" smtClean="0">
                <a:ln/>
                <a:effectLst/>
                <a:latin typeface="Algerian" panose="04020705040A02060702" pitchFamily="82" charset="0"/>
              </a:rPr>
              <a:t>e</a:t>
            </a:r>
            <a:endParaRPr lang="fr-FR" sz="5400" b="1" cap="none" spc="0" dirty="0">
              <a:ln/>
              <a:effectLst/>
              <a:latin typeface="Algerian" panose="04020705040A02060702" pitchFamily="82" charset="0"/>
            </a:endParaRPr>
          </a:p>
        </p:txBody>
      </p:sp>
    </p:spTree>
    <p:extLst>
      <p:ext uri="{BB962C8B-B14F-4D97-AF65-F5344CB8AC3E}">
        <p14:creationId xmlns:p14="http://schemas.microsoft.com/office/powerpoint/2010/main" val="3700288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0"/>
            <a:ext cx="12192000" cy="6858000"/>
          </a:xfrm>
          <a:prstGeom prst="rect">
            <a:avLst/>
          </a:prstGeom>
        </p:spPr>
      </p:pic>
      <p:sp>
        <p:nvSpPr>
          <p:cNvPr id="5" name="ZoneTexte 4"/>
          <p:cNvSpPr txBox="1"/>
          <p:nvPr/>
        </p:nvSpPr>
        <p:spPr>
          <a:xfrm>
            <a:off x="3722914" y="2782669"/>
            <a:ext cx="5525590"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a:t>
            </a:r>
          </a:p>
          <a:p>
            <a:pPr algn="ctr"/>
            <a:r>
              <a:rPr lang="fr-FR" sz="3600" b="1" dirty="0" smtClean="0"/>
              <a:t>Histoire des arts</a:t>
            </a:r>
          </a:p>
          <a:p>
            <a:pPr algn="ctr"/>
            <a:r>
              <a:rPr lang="fr-FR" sz="3600" b="1" dirty="0" smtClean="0"/>
              <a:t>Pratiques artistiques</a:t>
            </a:r>
            <a:endParaRPr lang="fr-FR" sz="3600" b="1" dirty="0"/>
          </a:p>
        </p:txBody>
      </p:sp>
      <p:sp>
        <p:nvSpPr>
          <p:cNvPr id="6" name="Rectangle 5"/>
          <p:cNvSpPr/>
          <p:nvPr/>
        </p:nvSpPr>
        <p:spPr>
          <a:xfrm>
            <a:off x="6096000" y="6261854"/>
            <a:ext cx="5780685"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fr-FR" dirty="0" smtClean="0">
                <a:hlinkClick r:id="rId3"/>
              </a:rPr>
              <a:t>http://expositions.bnf.fr/contes/enimages/salle5/index.htm</a:t>
            </a:r>
            <a:endParaRPr lang="fr-FR" dirty="0"/>
          </a:p>
        </p:txBody>
      </p:sp>
    </p:spTree>
    <p:extLst>
      <p:ext uri="{BB962C8B-B14F-4D97-AF65-F5344CB8AC3E}">
        <p14:creationId xmlns:p14="http://schemas.microsoft.com/office/powerpoint/2010/main" val="41733949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grande présence dans ce film</a:t>
            </a:r>
            <a:endParaRPr lang="fr-FR" sz="2000" b="1" dirty="0">
              <a:solidFill>
                <a:schemeClr val="tx1"/>
              </a:solidFill>
            </a:endParaRPr>
          </a:p>
        </p:txBody>
      </p:sp>
      <p:sp>
        <p:nvSpPr>
          <p:cNvPr id="3" name="ZoneTexte 2"/>
          <p:cNvSpPr txBox="1"/>
          <p:nvPr/>
        </p:nvSpPr>
        <p:spPr>
          <a:xfrm>
            <a:off x="4415246" y="66502"/>
            <a:ext cx="762870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Observer des bibliothèques remarquables dans le monde entier</a:t>
            </a:r>
            <a:endParaRPr lang="fr-FR" sz="2000" b="1" dirty="0">
              <a:solidFill>
                <a:schemeClr val="tx1"/>
              </a:solidFill>
            </a:endParaRPr>
          </a:p>
        </p:txBody>
      </p:sp>
    </p:spTree>
    <p:extLst>
      <p:ext uri="{BB962C8B-B14F-4D97-AF65-F5344CB8AC3E}">
        <p14:creationId xmlns:p14="http://schemas.microsoft.com/office/powerpoint/2010/main" val="28466388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grande présence dans ce film</a:t>
            </a:r>
            <a:endParaRPr lang="fr-FR" sz="2000" b="1" dirty="0">
              <a:solidFill>
                <a:schemeClr val="tx1"/>
              </a:solidFill>
            </a:endParaRPr>
          </a:p>
        </p:txBody>
      </p:sp>
      <p:sp>
        <p:nvSpPr>
          <p:cNvPr id="3" name="ZoneTexte 2"/>
          <p:cNvSpPr txBox="1"/>
          <p:nvPr/>
        </p:nvSpPr>
        <p:spPr>
          <a:xfrm>
            <a:off x="4415246" y="66502"/>
            <a:ext cx="762870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Observer des bibliothèques remarquables dans le monde entier</a:t>
            </a:r>
            <a:endParaRPr lang="fr-FR" sz="2000" b="1" dirty="0">
              <a:solidFill>
                <a:schemeClr val="tx1"/>
              </a:solidFill>
            </a:endParaRPr>
          </a:p>
        </p:txBody>
      </p:sp>
      <p:pic>
        <p:nvPicPr>
          <p:cNvPr id="4" name="Image 3"/>
          <p:cNvPicPr>
            <a:picLocks noChangeAspect="1"/>
          </p:cNvPicPr>
          <p:nvPr/>
        </p:nvPicPr>
        <p:blipFill>
          <a:blip r:embed="rId3"/>
          <a:stretch>
            <a:fillRect/>
          </a:stretch>
        </p:blipFill>
        <p:spPr>
          <a:xfrm>
            <a:off x="0" y="1112384"/>
            <a:ext cx="10209152" cy="5745616"/>
          </a:xfrm>
          <a:prstGeom prst="rect">
            <a:avLst/>
          </a:prstGeom>
        </p:spPr>
      </p:pic>
      <p:sp>
        <p:nvSpPr>
          <p:cNvPr id="6" name="ZoneTexte 5"/>
          <p:cNvSpPr txBox="1"/>
          <p:nvPr/>
        </p:nvSpPr>
        <p:spPr>
          <a:xfrm>
            <a:off x="10424160" y="3252652"/>
            <a:ext cx="151529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dirty="0" smtClean="0"/>
              <a:t>Bibliothèque de l’assemblée nationale</a:t>
            </a:r>
            <a:endParaRPr lang="fr-FR" dirty="0"/>
          </a:p>
        </p:txBody>
      </p:sp>
    </p:spTree>
    <p:extLst>
      <p:ext uri="{BB962C8B-B14F-4D97-AF65-F5344CB8AC3E}">
        <p14:creationId xmlns:p14="http://schemas.microsoft.com/office/powerpoint/2010/main" val="41639287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grande présence dans ce film</a:t>
            </a:r>
            <a:endParaRPr lang="fr-FR" sz="2000" b="1" dirty="0">
              <a:solidFill>
                <a:schemeClr val="tx1"/>
              </a:solidFill>
            </a:endParaRPr>
          </a:p>
        </p:txBody>
      </p:sp>
      <p:sp>
        <p:nvSpPr>
          <p:cNvPr id="3" name="ZoneTexte 2"/>
          <p:cNvSpPr txBox="1"/>
          <p:nvPr/>
        </p:nvSpPr>
        <p:spPr>
          <a:xfrm>
            <a:off x="4415246" y="66502"/>
            <a:ext cx="762870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Observer des bibliothèques remarquables dans le monde entier</a:t>
            </a:r>
            <a:endParaRPr lang="fr-FR" sz="2000" b="1" dirty="0">
              <a:solidFill>
                <a:schemeClr val="tx1"/>
              </a:solidFill>
            </a:endParaRPr>
          </a:p>
        </p:txBody>
      </p:sp>
      <p:sp>
        <p:nvSpPr>
          <p:cNvPr id="6" name="ZoneTexte 5"/>
          <p:cNvSpPr txBox="1"/>
          <p:nvPr/>
        </p:nvSpPr>
        <p:spPr>
          <a:xfrm>
            <a:off x="6936376" y="3740110"/>
            <a:ext cx="4937761"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dirty="0" smtClean="0"/>
              <a:t>Bibliothèque de Trinity collège à DUBLIN</a:t>
            </a:r>
            <a:endParaRPr lang="fr-FR" dirty="0"/>
          </a:p>
        </p:txBody>
      </p:sp>
      <p:pic>
        <p:nvPicPr>
          <p:cNvPr id="7" name="Image 6"/>
          <p:cNvPicPr>
            <a:picLocks noChangeAspect="1"/>
          </p:cNvPicPr>
          <p:nvPr/>
        </p:nvPicPr>
        <p:blipFill>
          <a:blip r:embed="rId3"/>
          <a:stretch>
            <a:fillRect/>
          </a:stretch>
        </p:blipFill>
        <p:spPr>
          <a:xfrm>
            <a:off x="-1" y="991552"/>
            <a:ext cx="6834697" cy="5866448"/>
          </a:xfrm>
          <a:prstGeom prst="rect">
            <a:avLst/>
          </a:prstGeom>
        </p:spPr>
      </p:pic>
    </p:spTree>
    <p:extLst>
      <p:ext uri="{BB962C8B-B14F-4D97-AF65-F5344CB8AC3E}">
        <p14:creationId xmlns:p14="http://schemas.microsoft.com/office/powerpoint/2010/main" val="8663555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grande présence dans ce film</a:t>
            </a:r>
            <a:endParaRPr lang="fr-FR" sz="2000" b="1" dirty="0">
              <a:solidFill>
                <a:schemeClr val="tx1"/>
              </a:solidFill>
            </a:endParaRPr>
          </a:p>
        </p:txBody>
      </p:sp>
      <p:sp>
        <p:nvSpPr>
          <p:cNvPr id="3" name="ZoneTexte 2"/>
          <p:cNvSpPr txBox="1"/>
          <p:nvPr/>
        </p:nvSpPr>
        <p:spPr>
          <a:xfrm>
            <a:off x="4415246" y="66502"/>
            <a:ext cx="762870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Observer des bibliothèques remarquables dans le monde entier</a:t>
            </a:r>
            <a:endParaRPr lang="fr-FR" sz="2000" b="1" dirty="0">
              <a:solidFill>
                <a:schemeClr val="tx1"/>
              </a:solidFill>
            </a:endParaRPr>
          </a:p>
        </p:txBody>
      </p:sp>
      <p:sp>
        <p:nvSpPr>
          <p:cNvPr id="6" name="ZoneTexte 5"/>
          <p:cNvSpPr txBox="1"/>
          <p:nvPr/>
        </p:nvSpPr>
        <p:spPr>
          <a:xfrm>
            <a:off x="8739051" y="3740110"/>
            <a:ext cx="3135086"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dirty="0" smtClean="0"/>
              <a:t>Bibliothèque de Stuttgart ALLEMAGNE</a:t>
            </a:r>
            <a:endParaRPr lang="fr-FR" dirty="0"/>
          </a:p>
        </p:txBody>
      </p:sp>
      <p:pic>
        <p:nvPicPr>
          <p:cNvPr id="4" name="Image 3"/>
          <p:cNvPicPr>
            <a:picLocks noChangeAspect="1"/>
          </p:cNvPicPr>
          <p:nvPr/>
        </p:nvPicPr>
        <p:blipFill>
          <a:blip r:embed="rId3"/>
          <a:stretch>
            <a:fillRect/>
          </a:stretch>
        </p:blipFill>
        <p:spPr>
          <a:xfrm>
            <a:off x="0" y="802713"/>
            <a:ext cx="8582297" cy="6055287"/>
          </a:xfrm>
          <a:prstGeom prst="rect">
            <a:avLst/>
          </a:prstGeom>
        </p:spPr>
      </p:pic>
    </p:spTree>
    <p:extLst>
      <p:ext uri="{BB962C8B-B14F-4D97-AF65-F5344CB8AC3E}">
        <p14:creationId xmlns:p14="http://schemas.microsoft.com/office/powerpoint/2010/main" val="847459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grande présence dans ce film</a:t>
            </a:r>
            <a:endParaRPr lang="fr-FR" sz="2000" b="1" dirty="0">
              <a:solidFill>
                <a:schemeClr val="tx1"/>
              </a:solidFill>
            </a:endParaRPr>
          </a:p>
        </p:txBody>
      </p:sp>
      <p:sp>
        <p:nvSpPr>
          <p:cNvPr id="3" name="ZoneTexte 2"/>
          <p:cNvSpPr txBox="1"/>
          <p:nvPr/>
        </p:nvSpPr>
        <p:spPr>
          <a:xfrm>
            <a:off x="4415246" y="66502"/>
            <a:ext cx="762870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Observer des bibliothèques remarquables dans le monde entier</a:t>
            </a:r>
            <a:endParaRPr lang="fr-FR" sz="2000" b="1" dirty="0">
              <a:solidFill>
                <a:schemeClr val="tx1"/>
              </a:solidFill>
            </a:endParaRPr>
          </a:p>
        </p:txBody>
      </p:sp>
      <p:sp>
        <p:nvSpPr>
          <p:cNvPr id="6" name="ZoneTexte 5"/>
          <p:cNvSpPr txBox="1"/>
          <p:nvPr/>
        </p:nvSpPr>
        <p:spPr>
          <a:xfrm>
            <a:off x="9117873" y="3740110"/>
            <a:ext cx="275626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dirty="0" smtClean="0"/>
              <a:t>Bibliothèque de </a:t>
            </a:r>
            <a:r>
              <a:rPr lang="fr-FR" dirty="0" err="1" smtClean="0"/>
              <a:t>Binhai</a:t>
            </a:r>
            <a:r>
              <a:rPr lang="fr-FR" dirty="0" smtClean="0"/>
              <a:t> Chine</a:t>
            </a:r>
            <a:endParaRPr lang="fr-FR" dirty="0"/>
          </a:p>
        </p:txBody>
      </p:sp>
      <p:pic>
        <p:nvPicPr>
          <p:cNvPr id="7" name="Image 6"/>
          <p:cNvPicPr>
            <a:picLocks noChangeAspect="1"/>
          </p:cNvPicPr>
          <p:nvPr/>
        </p:nvPicPr>
        <p:blipFill>
          <a:blip r:embed="rId3"/>
          <a:stretch>
            <a:fillRect/>
          </a:stretch>
        </p:blipFill>
        <p:spPr>
          <a:xfrm>
            <a:off x="0" y="895350"/>
            <a:ext cx="8943975" cy="5962650"/>
          </a:xfrm>
          <a:prstGeom prst="rect">
            <a:avLst/>
          </a:prstGeom>
        </p:spPr>
      </p:pic>
    </p:spTree>
    <p:extLst>
      <p:ext uri="{BB962C8B-B14F-4D97-AF65-F5344CB8AC3E}">
        <p14:creationId xmlns:p14="http://schemas.microsoft.com/office/powerpoint/2010/main" val="1171196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0" y="30480"/>
            <a:ext cx="12192000" cy="6827520"/>
          </a:xfrm>
          <a:prstGeom prst="rect">
            <a:avLst/>
          </a:prstGeom>
        </p:spPr>
      </p:pic>
      <p:sp>
        <p:nvSpPr>
          <p:cNvPr id="2" name="ZoneTexte 1"/>
          <p:cNvSpPr txBox="1"/>
          <p:nvPr/>
        </p:nvSpPr>
        <p:spPr>
          <a:xfrm>
            <a:off x="157942" y="66502"/>
            <a:ext cx="4022172"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b="1" dirty="0" smtClean="0">
                <a:solidFill>
                  <a:schemeClr val="tx1"/>
                </a:solidFill>
              </a:rPr>
              <a:t>La bibliothèque  : pratiques artistiques</a:t>
            </a:r>
            <a:endParaRPr lang="fr-FR" sz="2000" b="1" dirty="0">
              <a:solidFill>
                <a:schemeClr val="tx1"/>
              </a:solidFill>
            </a:endParaRPr>
          </a:p>
        </p:txBody>
      </p:sp>
      <p:sp>
        <p:nvSpPr>
          <p:cNvPr id="3" name="ZoneTexte 2"/>
          <p:cNvSpPr txBox="1"/>
          <p:nvPr/>
        </p:nvSpPr>
        <p:spPr>
          <a:xfrm>
            <a:off x="4415246" y="66502"/>
            <a:ext cx="4140925"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schemeClr val="tx1"/>
                </a:solidFill>
              </a:rPr>
              <a:t>Pratiques artistiques avec des livres</a:t>
            </a:r>
            <a:endParaRPr lang="fr-FR" sz="2000" b="1" dirty="0">
              <a:solidFill>
                <a:schemeClr val="tx1"/>
              </a:solidFill>
            </a:endParaRPr>
          </a:p>
        </p:txBody>
      </p:sp>
      <p:pic>
        <p:nvPicPr>
          <p:cNvPr id="4" name="Image 3"/>
          <p:cNvPicPr>
            <a:picLocks noChangeAspect="1"/>
          </p:cNvPicPr>
          <p:nvPr/>
        </p:nvPicPr>
        <p:blipFill rotWithShape="1">
          <a:blip r:embed="rId3"/>
          <a:srcRect l="54859" r="8550"/>
          <a:stretch/>
        </p:blipFill>
        <p:spPr>
          <a:xfrm>
            <a:off x="10371909" y="30480"/>
            <a:ext cx="1820091" cy="6905496"/>
          </a:xfrm>
          <a:prstGeom prst="rect">
            <a:avLst/>
          </a:prstGeom>
        </p:spPr>
      </p:pic>
      <p:sp>
        <p:nvSpPr>
          <p:cNvPr id="8" name="ZoneTexte 7"/>
          <p:cNvSpPr txBox="1"/>
          <p:nvPr/>
        </p:nvSpPr>
        <p:spPr>
          <a:xfrm>
            <a:off x="8098972" y="5760721"/>
            <a:ext cx="2155371" cy="9233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dirty="0" smtClean="0"/>
              <a:t>Plier les pages d’un vieux livre pour en faire une sculpture</a:t>
            </a:r>
            <a:endParaRPr lang="fr-FR" dirty="0"/>
          </a:p>
        </p:txBody>
      </p:sp>
      <p:pic>
        <p:nvPicPr>
          <p:cNvPr id="9" name="Image 8"/>
          <p:cNvPicPr>
            <a:picLocks noChangeAspect="1"/>
          </p:cNvPicPr>
          <p:nvPr/>
        </p:nvPicPr>
        <p:blipFill>
          <a:blip r:embed="rId4"/>
          <a:stretch>
            <a:fillRect/>
          </a:stretch>
        </p:blipFill>
        <p:spPr>
          <a:xfrm>
            <a:off x="8252732" y="3215770"/>
            <a:ext cx="1847850" cy="2466975"/>
          </a:xfrm>
          <a:prstGeom prst="rect">
            <a:avLst/>
          </a:prstGeom>
        </p:spPr>
      </p:pic>
      <p:pic>
        <p:nvPicPr>
          <p:cNvPr id="10" name="Image 9"/>
          <p:cNvPicPr>
            <a:picLocks noChangeAspect="1"/>
          </p:cNvPicPr>
          <p:nvPr/>
        </p:nvPicPr>
        <p:blipFill>
          <a:blip r:embed="rId5"/>
          <a:stretch>
            <a:fillRect/>
          </a:stretch>
        </p:blipFill>
        <p:spPr>
          <a:xfrm>
            <a:off x="8098972" y="741053"/>
            <a:ext cx="2085975" cy="2200275"/>
          </a:xfrm>
          <a:prstGeom prst="rect">
            <a:avLst/>
          </a:prstGeom>
        </p:spPr>
      </p:pic>
      <p:pic>
        <p:nvPicPr>
          <p:cNvPr id="11" name="Image 10"/>
          <p:cNvPicPr>
            <a:picLocks noChangeAspect="1"/>
          </p:cNvPicPr>
          <p:nvPr/>
        </p:nvPicPr>
        <p:blipFill>
          <a:blip r:embed="rId6"/>
          <a:stretch>
            <a:fillRect/>
          </a:stretch>
        </p:blipFill>
        <p:spPr>
          <a:xfrm>
            <a:off x="164472" y="1349218"/>
            <a:ext cx="2761607" cy="3686888"/>
          </a:xfrm>
          <a:prstGeom prst="rect">
            <a:avLst/>
          </a:prstGeom>
        </p:spPr>
      </p:pic>
      <p:sp>
        <p:nvSpPr>
          <p:cNvPr id="12" name="ZoneTexte 11"/>
          <p:cNvSpPr txBox="1"/>
          <p:nvPr/>
        </p:nvSpPr>
        <p:spPr>
          <a:xfrm>
            <a:off x="157942" y="5238206"/>
            <a:ext cx="2755075" cy="120032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dirty="0" smtClean="0"/>
              <a:t>Dans la BCD de l’école trouver des livres pour réaliser des photos </a:t>
            </a:r>
            <a:r>
              <a:rPr lang="fr-FR" dirty="0" err="1" smtClean="0"/>
              <a:t>Bookface</a:t>
            </a:r>
            <a:endParaRPr lang="fr-FR" dirty="0"/>
          </a:p>
        </p:txBody>
      </p:sp>
      <p:pic>
        <p:nvPicPr>
          <p:cNvPr id="13" name="Image 12"/>
          <p:cNvPicPr>
            <a:picLocks noChangeAspect="1"/>
          </p:cNvPicPr>
          <p:nvPr/>
        </p:nvPicPr>
        <p:blipFill>
          <a:blip r:embed="rId7"/>
          <a:stretch>
            <a:fillRect/>
          </a:stretch>
        </p:blipFill>
        <p:spPr>
          <a:xfrm>
            <a:off x="3490641" y="1367920"/>
            <a:ext cx="3824183" cy="2864446"/>
          </a:xfrm>
          <a:prstGeom prst="rect">
            <a:avLst/>
          </a:prstGeom>
          <a:ln>
            <a:noFill/>
          </a:ln>
          <a:effectLst>
            <a:softEdge rad="112500"/>
          </a:effectLst>
        </p:spPr>
      </p:pic>
      <p:sp>
        <p:nvSpPr>
          <p:cNvPr id="14" name="ZoneTexte 13"/>
          <p:cNvSpPr txBox="1"/>
          <p:nvPr/>
        </p:nvSpPr>
        <p:spPr>
          <a:xfrm>
            <a:off x="3553097" y="4454434"/>
            <a:ext cx="3696789" cy="64633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dirty="0" smtClean="0"/>
              <a:t>Empiler des livres pour créer une phrase et prendre la photo.</a:t>
            </a:r>
            <a:endParaRPr lang="fr-FR" dirty="0"/>
          </a:p>
        </p:txBody>
      </p:sp>
    </p:spTree>
    <p:extLst>
      <p:ext uri="{BB962C8B-B14F-4D97-AF65-F5344CB8AC3E}">
        <p14:creationId xmlns:p14="http://schemas.microsoft.com/office/powerpoint/2010/main" val="21964970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3063" y="13063"/>
            <a:ext cx="12192000" cy="6858000"/>
          </a:xfrm>
          <a:prstGeom prst="rect">
            <a:avLst/>
          </a:prstGeom>
        </p:spPr>
      </p:pic>
      <p:sp>
        <p:nvSpPr>
          <p:cNvPr id="5" name="ZoneTexte 4"/>
          <p:cNvSpPr txBox="1"/>
          <p:nvPr/>
        </p:nvSpPr>
        <p:spPr>
          <a:xfrm>
            <a:off x="209005" y="143971"/>
            <a:ext cx="552559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 quelques références</a:t>
            </a:r>
            <a:endParaRPr lang="fr-FR" sz="3600" b="1" dirty="0"/>
          </a:p>
        </p:txBody>
      </p:sp>
      <p:sp>
        <p:nvSpPr>
          <p:cNvPr id="3" name="ZoneTexte 2"/>
          <p:cNvSpPr txBox="1"/>
          <p:nvPr/>
        </p:nvSpPr>
        <p:spPr>
          <a:xfrm>
            <a:off x="4023360" y="1344300"/>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dirty="0" smtClean="0"/>
              <a:t>- Gustave DORE</a:t>
            </a:r>
            <a:endParaRPr lang="fr-FR" dirty="0"/>
          </a:p>
        </p:txBody>
      </p:sp>
      <p:pic>
        <p:nvPicPr>
          <p:cNvPr id="6" name="Image 5"/>
          <p:cNvPicPr>
            <a:picLocks noChangeAspect="1"/>
          </p:cNvPicPr>
          <p:nvPr/>
        </p:nvPicPr>
        <p:blipFill>
          <a:blip r:embed="rId3"/>
          <a:stretch>
            <a:fillRect/>
          </a:stretch>
        </p:blipFill>
        <p:spPr>
          <a:xfrm>
            <a:off x="6544491" y="-1"/>
            <a:ext cx="5647509" cy="6850325"/>
          </a:xfrm>
          <a:prstGeom prst="rect">
            <a:avLst/>
          </a:prstGeom>
        </p:spPr>
      </p:pic>
      <p:sp>
        <p:nvSpPr>
          <p:cNvPr id="7" name="ZoneTexte 6"/>
          <p:cNvSpPr txBox="1"/>
          <p:nvPr/>
        </p:nvSpPr>
        <p:spPr>
          <a:xfrm>
            <a:off x="4624251" y="5926994"/>
            <a:ext cx="1920239"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Gravure</a:t>
            </a:r>
          </a:p>
          <a:p>
            <a:r>
              <a:rPr lang="fr-FR" b="1" dirty="0" smtClean="0"/>
              <a:t> </a:t>
            </a:r>
            <a:r>
              <a:rPr lang="fr-FR" b="1" dirty="0" err="1" smtClean="0"/>
              <a:t>Sindbad</a:t>
            </a:r>
            <a:r>
              <a:rPr lang="fr-FR" b="1" dirty="0" smtClean="0"/>
              <a:t> </a:t>
            </a:r>
            <a:r>
              <a:rPr lang="fr-FR" b="1" dirty="0" smtClean="0"/>
              <a:t>le marin</a:t>
            </a:r>
          </a:p>
          <a:p>
            <a:r>
              <a:rPr lang="fr-FR" b="1" dirty="0" smtClean="0"/>
              <a:t>1865</a:t>
            </a:r>
            <a:endParaRPr lang="fr-FR" b="1" dirty="0"/>
          </a:p>
        </p:txBody>
      </p:sp>
    </p:spTree>
    <p:extLst>
      <p:ext uri="{BB962C8B-B14F-4D97-AF65-F5344CB8AC3E}">
        <p14:creationId xmlns:p14="http://schemas.microsoft.com/office/powerpoint/2010/main" val="3501965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3061" y="7792"/>
            <a:ext cx="12192000" cy="6858000"/>
          </a:xfrm>
          <a:prstGeom prst="rect">
            <a:avLst/>
          </a:prstGeom>
        </p:spPr>
      </p:pic>
      <p:sp>
        <p:nvSpPr>
          <p:cNvPr id="3" name="ZoneTexte 2"/>
          <p:cNvSpPr txBox="1"/>
          <p:nvPr/>
        </p:nvSpPr>
        <p:spPr>
          <a:xfrm>
            <a:off x="3833946" y="1588398"/>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a:r>
              <a:rPr lang="fr-FR" dirty="0" smtClean="0"/>
              <a:t>Emile LEVY</a:t>
            </a:r>
            <a:endParaRPr lang="fr-FR" dirty="0"/>
          </a:p>
        </p:txBody>
      </p:sp>
      <p:sp>
        <p:nvSpPr>
          <p:cNvPr id="7" name="ZoneTexte 6"/>
          <p:cNvSpPr txBox="1"/>
          <p:nvPr/>
        </p:nvSpPr>
        <p:spPr>
          <a:xfrm>
            <a:off x="5538651" y="5934670"/>
            <a:ext cx="158060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Affiche, lithographie </a:t>
            </a:r>
          </a:p>
          <a:p>
            <a:r>
              <a:rPr lang="fr-FR" b="1" dirty="0" smtClean="0"/>
              <a:t>1889</a:t>
            </a:r>
            <a:endParaRPr lang="fr-FR" b="1" dirty="0"/>
          </a:p>
        </p:txBody>
      </p:sp>
      <p:pic>
        <p:nvPicPr>
          <p:cNvPr id="8" name="Image 7"/>
          <p:cNvPicPr>
            <a:picLocks noChangeAspect="1"/>
          </p:cNvPicPr>
          <p:nvPr/>
        </p:nvPicPr>
        <p:blipFill>
          <a:blip r:embed="rId3"/>
          <a:stretch>
            <a:fillRect/>
          </a:stretch>
        </p:blipFill>
        <p:spPr>
          <a:xfrm>
            <a:off x="7262511" y="0"/>
            <a:ext cx="4929489" cy="6850324"/>
          </a:xfrm>
          <a:prstGeom prst="rect">
            <a:avLst/>
          </a:prstGeom>
        </p:spPr>
      </p:pic>
      <p:sp>
        <p:nvSpPr>
          <p:cNvPr id="9" name="ZoneTexte 8"/>
          <p:cNvSpPr txBox="1"/>
          <p:nvPr/>
        </p:nvSpPr>
        <p:spPr>
          <a:xfrm>
            <a:off x="19591" y="155862"/>
            <a:ext cx="552559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 quelques références</a:t>
            </a:r>
            <a:endParaRPr lang="fr-FR" sz="3600" b="1" dirty="0"/>
          </a:p>
        </p:txBody>
      </p:sp>
    </p:spTree>
    <p:extLst>
      <p:ext uri="{BB962C8B-B14F-4D97-AF65-F5344CB8AC3E}">
        <p14:creationId xmlns:p14="http://schemas.microsoft.com/office/powerpoint/2010/main" val="36557663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60"/>
            <a:ext cx="12192000" cy="6858000"/>
          </a:xfrm>
          <a:prstGeom prst="rect">
            <a:avLst/>
          </a:prstGeom>
        </p:spPr>
      </p:pic>
      <p:sp>
        <p:nvSpPr>
          <p:cNvPr id="5" name="ZoneTexte 4"/>
          <p:cNvSpPr txBox="1"/>
          <p:nvPr/>
        </p:nvSpPr>
        <p:spPr>
          <a:xfrm>
            <a:off x="209005" y="143971"/>
            <a:ext cx="552559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 quelques références</a:t>
            </a:r>
            <a:endParaRPr lang="fr-FR" sz="3600" b="1" dirty="0"/>
          </a:p>
        </p:txBody>
      </p:sp>
      <p:sp>
        <p:nvSpPr>
          <p:cNvPr id="3" name="ZoneTexte 2"/>
          <p:cNvSpPr txBox="1"/>
          <p:nvPr/>
        </p:nvSpPr>
        <p:spPr>
          <a:xfrm>
            <a:off x="4023360" y="1415749"/>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a:r>
              <a:rPr lang="fr-FR" dirty="0" smtClean="0"/>
              <a:t>Walt Disney</a:t>
            </a:r>
            <a:endParaRPr lang="fr-FR" dirty="0"/>
          </a:p>
        </p:txBody>
      </p:sp>
      <p:sp>
        <p:nvSpPr>
          <p:cNvPr id="7" name="ZoneTexte 6"/>
          <p:cNvSpPr txBox="1"/>
          <p:nvPr/>
        </p:nvSpPr>
        <p:spPr>
          <a:xfrm>
            <a:off x="5305697" y="6150488"/>
            <a:ext cx="1580606"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Affiche, </a:t>
            </a:r>
          </a:p>
          <a:p>
            <a:r>
              <a:rPr lang="fr-FR" b="1" dirty="0" smtClean="0"/>
              <a:t>1889</a:t>
            </a:r>
            <a:endParaRPr lang="fr-FR" b="1" dirty="0"/>
          </a:p>
        </p:txBody>
      </p:sp>
      <p:pic>
        <p:nvPicPr>
          <p:cNvPr id="2" name="Image 1"/>
          <p:cNvPicPr>
            <a:picLocks noChangeAspect="1"/>
          </p:cNvPicPr>
          <p:nvPr/>
        </p:nvPicPr>
        <p:blipFill>
          <a:blip r:embed="rId3"/>
          <a:stretch>
            <a:fillRect/>
          </a:stretch>
        </p:blipFill>
        <p:spPr>
          <a:xfrm>
            <a:off x="7060325" y="0"/>
            <a:ext cx="5131676" cy="6858000"/>
          </a:xfrm>
          <a:prstGeom prst="rect">
            <a:avLst/>
          </a:prstGeom>
        </p:spPr>
      </p:pic>
      <p:sp>
        <p:nvSpPr>
          <p:cNvPr id="6" name="Rectangle 5"/>
          <p:cNvSpPr/>
          <p:nvPr/>
        </p:nvSpPr>
        <p:spPr>
          <a:xfrm>
            <a:off x="790303" y="4605219"/>
            <a:ext cx="6096000" cy="147732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just"/>
            <a:r>
              <a:rPr lang="fr-FR" dirty="0" smtClean="0"/>
              <a:t>Blanche-Neige et les Sept Nains est le premier long-métrage d'animation des studios Disney, sorti le 21 décembre 1937. Le film est une adaptation du conte homonyme des frères Grimm paru en 1812, conte fortement ancré dans les traditions européennes.</a:t>
            </a:r>
            <a:endParaRPr lang="fr-FR" dirty="0"/>
          </a:p>
        </p:txBody>
      </p:sp>
    </p:spTree>
    <p:extLst>
      <p:ext uri="{BB962C8B-B14F-4D97-AF65-F5344CB8AC3E}">
        <p14:creationId xmlns:p14="http://schemas.microsoft.com/office/powerpoint/2010/main" val="29209132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60"/>
            <a:ext cx="12192000" cy="6858000"/>
          </a:xfrm>
          <a:prstGeom prst="rect">
            <a:avLst/>
          </a:prstGeom>
        </p:spPr>
      </p:pic>
      <p:sp>
        <p:nvSpPr>
          <p:cNvPr id="5" name="ZoneTexte 4"/>
          <p:cNvSpPr txBox="1"/>
          <p:nvPr/>
        </p:nvSpPr>
        <p:spPr>
          <a:xfrm>
            <a:off x="209005" y="143971"/>
            <a:ext cx="552559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 quelques références</a:t>
            </a:r>
          </a:p>
        </p:txBody>
      </p:sp>
      <p:sp>
        <p:nvSpPr>
          <p:cNvPr id="3" name="ZoneTexte 2"/>
          <p:cNvSpPr txBox="1"/>
          <p:nvPr/>
        </p:nvSpPr>
        <p:spPr>
          <a:xfrm>
            <a:off x="4023360" y="1392646"/>
            <a:ext cx="171123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a:r>
              <a:rPr lang="fr-FR" dirty="0" smtClean="0"/>
              <a:t>Jean Cocteau</a:t>
            </a:r>
            <a:endParaRPr lang="fr-FR" dirty="0"/>
          </a:p>
        </p:txBody>
      </p:sp>
      <p:sp>
        <p:nvSpPr>
          <p:cNvPr id="7" name="ZoneTexte 6"/>
          <p:cNvSpPr txBox="1"/>
          <p:nvPr/>
        </p:nvSpPr>
        <p:spPr>
          <a:xfrm>
            <a:off x="5305697" y="6150488"/>
            <a:ext cx="1580606"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Film, </a:t>
            </a:r>
          </a:p>
          <a:p>
            <a:r>
              <a:rPr lang="fr-FR" b="1" dirty="0" smtClean="0"/>
              <a:t>1943</a:t>
            </a:r>
            <a:endParaRPr lang="fr-FR" b="1" dirty="0"/>
          </a:p>
        </p:txBody>
      </p:sp>
      <p:pic>
        <p:nvPicPr>
          <p:cNvPr id="10" name="Image 9"/>
          <p:cNvPicPr>
            <a:picLocks noChangeAspect="1"/>
          </p:cNvPicPr>
          <p:nvPr/>
        </p:nvPicPr>
        <p:blipFill>
          <a:blip r:embed="rId3"/>
          <a:stretch>
            <a:fillRect/>
          </a:stretch>
        </p:blipFill>
        <p:spPr>
          <a:xfrm>
            <a:off x="7119257" y="0"/>
            <a:ext cx="5072742" cy="6802980"/>
          </a:xfrm>
          <a:prstGeom prst="rect">
            <a:avLst/>
          </a:prstGeom>
        </p:spPr>
      </p:pic>
      <p:sp>
        <p:nvSpPr>
          <p:cNvPr id="11" name="Rectangle 10"/>
          <p:cNvSpPr/>
          <p:nvPr/>
        </p:nvSpPr>
        <p:spPr>
          <a:xfrm>
            <a:off x="790303" y="2666227"/>
            <a:ext cx="6096000" cy="341632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just"/>
            <a:r>
              <a:rPr lang="fr-FR" dirty="0" smtClean="0"/>
              <a:t>Ce film a été une source d'inspiration pour le dessin animé des studios Disney (1991).</a:t>
            </a:r>
          </a:p>
          <a:p>
            <a:pPr algn="just"/>
            <a:endParaRPr lang="fr-FR" dirty="0" smtClean="0"/>
          </a:p>
          <a:p>
            <a:pPr algn="just"/>
            <a:r>
              <a:rPr lang="fr-FR" dirty="0" smtClean="0"/>
              <a:t>En 1995, Philip Glass a composé un opéra à partir de ce film. La version originale a été jouée sur la scène par des musiciens et des chanteurs, pendant qu'une version restaurée et sous-titrée du film était montrée derrière eux sur un écran. La Belle était la Mezzo-soprano Janice </a:t>
            </a:r>
            <a:r>
              <a:rPr lang="fr-FR" dirty="0" err="1" smtClean="0"/>
              <a:t>Felty</a:t>
            </a:r>
            <a:r>
              <a:rPr lang="fr-FR" dirty="0" smtClean="0"/>
              <a:t>.</a:t>
            </a:r>
          </a:p>
          <a:p>
            <a:pPr algn="just"/>
            <a:endParaRPr lang="fr-FR" dirty="0" smtClean="0"/>
          </a:p>
          <a:p>
            <a:pPr algn="just"/>
            <a:r>
              <a:rPr lang="fr-FR" dirty="0" smtClean="0"/>
              <a:t>En 2013, </a:t>
            </a:r>
            <a:r>
              <a:rPr lang="fr-FR" dirty="0" err="1" smtClean="0"/>
              <a:t>Ethery</a:t>
            </a:r>
            <a:r>
              <a:rPr lang="fr-FR" dirty="0" smtClean="0"/>
              <a:t> </a:t>
            </a:r>
            <a:r>
              <a:rPr lang="fr-FR" dirty="0" err="1" smtClean="0"/>
              <a:t>Pagava</a:t>
            </a:r>
            <a:r>
              <a:rPr lang="fr-FR" dirty="0" smtClean="0"/>
              <a:t> a créé un ballet influencé par le film de Cocteau. La Belle était la ballerine Ana Pinto, la Bête étant interprétée par le danseur Mikhaïl </a:t>
            </a:r>
            <a:r>
              <a:rPr lang="fr-FR" dirty="0" err="1" smtClean="0"/>
              <a:t>Avakov</a:t>
            </a:r>
            <a:r>
              <a:rPr lang="fr-FR" dirty="0" smtClean="0"/>
              <a:t>.</a:t>
            </a:r>
            <a:endParaRPr lang="fr-FR" dirty="0"/>
          </a:p>
        </p:txBody>
      </p:sp>
    </p:spTree>
    <p:extLst>
      <p:ext uri="{BB962C8B-B14F-4D97-AF65-F5344CB8AC3E}">
        <p14:creationId xmlns:p14="http://schemas.microsoft.com/office/powerpoint/2010/main" val="64000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0"/>
            <a:ext cx="12192000" cy="6858000"/>
          </a:xfrm>
          <a:prstGeom prst="rect">
            <a:avLst/>
          </a:prstGeom>
        </p:spPr>
      </p:pic>
      <p:sp>
        <p:nvSpPr>
          <p:cNvPr id="5" name="ZoneTexte 4"/>
          <p:cNvSpPr txBox="1"/>
          <p:nvPr/>
        </p:nvSpPr>
        <p:spPr>
          <a:xfrm>
            <a:off x="209005" y="143971"/>
            <a:ext cx="552559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a:t>
            </a:r>
            <a:endParaRPr lang="fr-FR" sz="3600" b="1" dirty="0"/>
          </a:p>
        </p:txBody>
      </p:sp>
      <p:sp>
        <p:nvSpPr>
          <p:cNvPr id="2" name="Rectangle 1"/>
          <p:cNvSpPr/>
          <p:nvPr/>
        </p:nvSpPr>
        <p:spPr>
          <a:xfrm>
            <a:off x="2695302" y="2703016"/>
            <a:ext cx="4907281"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b="1" dirty="0" smtClean="0"/>
              <a:t>Un passage obligé pour tout artiste ?</a:t>
            </a:r>
          </a:p>
        </p:txBody>
      </p:sp>
    </p:spTree>
    <p:extLst>
      <p:ext uri="{BB962C8B-B14F-4D97-AF65-F5344CB8AC3E}">
        <p14:creationId xmlns:p14="http://schemas.microsoft.com/office/powerpoint/2010/main" val="2423590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 y="6760"/>
            <a:ext cx="12192000" cy="6858000"/>
          </a:xfrm>
          <a:prstGeom prst="rect">
            <a:avLst/>
          </a:prstGeom>
        </p:spPr>
      </p:pic>
      <p:sp>
        <p:nvSpPr>
          <p:cNvPr id="5" name="ZoneTexte 4"/>
          <p:cNvSpPr txBox="1"/>
          <p:nvPr/>
        </p:nvSpPr>
        <p:spPr>
          <a:xfrm>
            <a:off x="1" y="6760"/>
            <a:ext cx="265611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3600" b="1" dirty="0" smtClean="0"/>
              <a:t>Travail autour des contes</a:t>
            </a:r>
            <a:endParaRPr lang="fr-FR" sz="3600" b="1" dirty="0"/>
          </a:p>
        </p:txBody>
      </p:sp>
      <p:sp>
        <p:nvSpPr>
          <p:cNvPr id="7" name="ZoneTexte 6"/>
          <p:cNvSpPr txBox="1"/>
          <p:nvPr/>
        </p:nvSpPr>
        <p:spPr>
          <a:xfrm>
            <a:off x="629196" y="1898247"/>
            <a:ext cx="139772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t>Réécritures</a:t>
            </a:r>
            <a:endParaRPr lang="fr-FR" b="1" dirty="0"/>
          </a:p>
        </p:txBody>
      </p:sp>
      <p:pic>
        <p:nvPicPr>
          <p:cNvPr id="9" name="Image 8"/>
          <p:cNvPicPr>
            <a:picLocks noChangeAspect="1"/>
          </p:cNvPicPr>
          <p:nvPr/>
        </p:nvPicPr>
        <p:blipFill>
          <a:blip r:embed="rId3"/>
          <a:stretch>
            <a:fillRect/>
          </a:stretch>
        </p:blipFill>
        <p:spPr>
          <a:xfrm>
            <a:off x="2656116" y="6760"/>
            <a:ext cx="4680857" cy="6857456"/>
          </a:xfrm>
          <a:prstGeom prst="rect">
            <a:avLst/>
          </a:prstGeom>
        </p:spPr>
      </p:pic>
      <p:pic>
        <p:nvPicPr>
          <p:cNvPr id="10" name="Image 9"/>
          <p:cNvPicPr>
            <a:picLocks noChangeAspect="1"/>
          </p:cNvPicPr>
          <p:nvPr/>
        </p:nvPicPr>
        <p:blipFill>
          <a:blip r:embed="rId4"/>
          <a:stretch>
            <a:fillRect/>
          </a:stretch>
        </p:blipFill>
        <p:spPr>
          <a:xfrm>
            <a:off x="7273346" y="258062"/>
            <a:ext cx="4918655" cy="6354851"/>
          </a:xfrm>
          <a:prstGeom prst="rect">
            <a:avLst/>
          </a:prstGeom>
        </p:spPr>
      </p:pic>
      <p:pic>
        <p:nvPicPr>
          <p:cNvPr id="11" name="Image 10"/>
          <p:cNvPicPr>
            <a:picLocks noChangeAspect="1"/>
          </p:cNvPicPr>
          <p:nvPr/>
        </p:nvPicPr>
        <p:blipFill>
          <a:blip r:embed="rId5"/>
          <a:stretch>
            <a:fillRect/>
          </a:stretch>
        </p:blipFill>
        <p:spPr>
          <a:xfrm>
            <a:off x="0" y="2404740"/>
            <a:ext cx="2934045" cy="4459748"/>
          </a:xfrm>
          <a:prstGeom prst="rect">
            <a:avLst/>
          </a:prstGeom>
        </p:spPr>
      </p:pic>
    </p:spTree>
    <p:extLst>
      <p:ext uri="{BB962C8B-B14F-4D97-AF65-F5344CB8AC3E}">
        <p14:creationId xmlns:p14="http://schemas.microsoft.com/office/powerpoint/2010/main" val="401532775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TotalTime>
  <Words>896</Words>
  <Application>Microsoft Office PowerPoint</Application>
  <PresentationFormat>Grand écran</PresentationFormat>
  <Paragraphs>134</Paragraphs>
  <Slides>35</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35</vt:i4>
      </vt:variant>
    </vt:vector>
  </HeadingPairs>
  <TitlesOfParts>
    <vt:vector size="43" baseType="lpstr">
      <vt:lpstr>Algerian</vt:lpstr>
      <vt:lpstr>Arial</vt:lpstr>
      <vt:lpstr>Bodoni MT Black</vt:lpstr>
      <vt:lpstr>Calibri</vt:lpstr>
      <vt:lpstr>Calibri Light</vt:lpstr>
      <vt:lpstr>Edwardian Script ITC</vt:lpstr>
      <vt:lpstr>Harlow Solid Italic</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Cindy Maroto</dc:creator>
  <cp:lastModifiedBy>Cindy Maroto</cp:lastModifiedBy>
  <cp:revision>43</cp:revision>
  <dcterms:created xsi:type="dcterms:W3CDTF">2021-03-24T08:14:47Z</dcterms:created>
  <dcterms:modified xsi:type="dcterms:W3CDTF">2021-09-28T12:33:50Z</dcterms:modified>
</cp:coreProperties>
</file>