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21"/>
    <p:restoredTop sz="93304"/>
  </p:normalViewPr>
  <p:slideViewPr>
    <p:cSldViewPr snapToGrid="0" snapToObjects="1">
      <p:cViewPr varScale="1">
        <p:scale>
          <a:sx n="111" d="100"/>
          <a:sy n="111" d="100"/>
        </p:scale>
        <p:origin x="4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FA3AA8-AC77-7041-B5F7-5F8C46A56EDF}" type="datetimeFigureOut">
              <a:rPr lang="fr-FR" smtClean="0"/>
              <a:t>11/10/2016</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EA1C28-D2B6-4C46-A941-0D34FDE98681}" type="slidenum">
              <a:rPr lang="fr-FR" smtClean="0"/>
              <a:t>‹#›</a:t>
            </a:fld>
            <a:endParaRPr lang="fr-FR"/>
          </a:p>
        </p:txBody>
      </p:sp>
    </p:spTree>
    <p:extLst>
      <p:ext uri="{BB962C8B-B14F-4D97-AF65-F5344CB8AC3E}">
        <p14:creationId xmlns:p14="http://schemas.microsoft.com/office/powerpoint/2010/main" val="523291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FR" sz="1200" kern="1200" dirty="0" smtClean="0">
                <a:solidFill>
                  <a:schemeClr val="tx1"/>
                </a:solidFill>
                <a:effectLst/>
                <a:latin typeface="+mn-lt"/>
                <a:ea typeface="+mn-ea"/>
                <a:cs typeface="+mn-cs"/>
              </a:rPr>
              <a:t>« </a:t>
            </a:r>
            <a:r>
              <a:rPr lang="fr-FR" sz="1200" b="1" kern="1200" dirty="0" smtClean="0">
                <a:solidFill>
                  <a:schemeClr val="tx1"/>
                </a:solidFill>
                <a:effectLst/>
                <a:latin typeface="+mn-lt"/>
                <a:ea typeface="+mn-ea"/>
                <a:cs typeface="+mn-cs"/>
              </a:rPr>
              <a:t>et</a:t>
            </a:r>
            <a:r>
              <a:rPr lang="fr-FR" sz="1200" kern="1200" dirty="0" smtClean="0">
                <a:solidFill>
                  <a:schemeClr val="tx1"/>
                </a:solidFill>
                <a:effectLst/>
                <a:latin typeface="+mn-lt"/>
                <a:ea typeface="+mn-ea"/>
                <a:cs typeface="+mn-cs"/>
              </a:rPr>
              <a:t> » : si plusieurs capteurs sont rouges sur le même bloc, cela signifie qu’ils devront tous détecter quelque chose en même temps pour déclencher une action. </a:t>
            </a:r>
          </a:p>
          <a:p>
            <a:r>
              <a:rPr lang="fr-FR" sz="1200" kern="1200" dirty="0" smtClean="0">
                <a:solidFill>
                  <a:schemeClr val="tx1"/>
                </a:solidFill>
                <a:effectLst/>
                <a:latin typeface="+mn-lt"/>
                <a:ea typeface="+mn-ea"/>
                <a:cs typeface="+mn-cs"/>
              </a:rPr>
              <a:t>« </a:t>
            </a:r>
            <a:r>
              <a:rPr lang="fr-FR" sz="1200" b="1" kern="1200" dirty="0" smtClean="0">
                <a:solidFill>
                  <a:schemeClr val="tx1"/>
                </a:solidFill>
                <a:effectLst/>
                <a:latin typeface="+mn-lt"/>
                <a:ea typeface="+mn-ea"/>
                <a:cs typeface="+mn-cs"/>
              </a:rPr>
              <a:t>ou</a:t>
            </a:r>
            <a:r>
              <a:rPr lang="fr-FR" sz="1200" kern="1200" dirty="0" smtClean="0">
                <a:solidFill>
                  <a:schemeClr val="tx1"/>
                </a:solidFill>
                <a:effectLst/>
                <a:latin typeface="+mn-lt"/>
                <a:ea typeface="+mn-ea"/>
                <a:cs typeface="+mn-cs"/>
              </a:rPr>
              <a:t> » : Si l’on souhaite que les capteurs soient pris en compte de façon indépendante, alors il faut créer une instruction (c’est à dire une ligne de programme) par capteur.</a:t>
            </a:r>
            <a:endParaRPr lang="fr-FR" dirty="0"/>
          </a:p>
        </p:txBody>
      </p:sp>
      <p:sp>
        <p:nvSpPr>
          <p:cNvPr id="4" name="Espace réservé du numéro de diapositive 3"/>
          <p:cNvSpPr>
            <a:spLocks noGrp="1"/>
          </p:cNvSpPr>
          <p:nvPr>
            <p:ph type="sldNum" sz="quarter" idx="10"/>
          </p:nvPr>
        </p:nvSpPr>
        <p:spPr/>
        <p:txBody>
          <a:bodyPr/>
          <a:lstStyle/>
          <a:p>
            <a:fld id="{B7EA1C28-D2B6-4C46-A941-0D34FDE98681}" type="slidenum">
              <a:rPr lang="fr-FR" smtClean="0"/>
              <a:t>3</a:t>
            </a:fld>
            <a:endParaRPr lang="fr-FR"/>
          </a:p>
        </p:txBody>
      </p:sp>
    </p:spTree>
    <p:extLst>
      <p:ext uri="{BB962C8B-B14F-4D97-AF65-F5344CB8AC3E}">
        <p14:creationId xmlns:p14="http://schemas.microsoft.com/office/powerpoint/2010/main" val="1011479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Capteurs gris :</a:t>
            </a:r>
            <a:r>
              <a:rPr lang="fr-FR" sz="1200" kern="1200" dirty="0" smtClean="0">
                <a:solidFill>
                  <a:schemeClr val="tx1"/>
                </a:solidFill>
                <a:effectLst/>
                <a:latin typeface="+mn-lt"/>
                <a:ea typeface="+mn-ea"/>
                <a:cs typeface="+mn-cs"/>
              </a:rPr>
              <a:t> si tous les capteurs sont gris sur le même bloc, cela peut parasiter les autres instructions. Les élèves choisissent souvent ce bloc à la place de celui avec un ou plusieurs capteurs noirs.</a:t>
            </a:r>
            <a:endParaRPr lang="fr-FR" dirty="0"/>
          </a:p>
        </p:txBody>
      </p:sp>
      <p:sp>
        <p:nvSpPr>
          <p:cNvPr id="4" name="Espace réservé du numéro de diapositive 3"/>
          <p:cNvSpPr>
            <a:spLocks noGrp="1"/>
          </p:cNvSpPr>
          <p:nvPr>
            <p:ph type="sldNum" sz="quarter" idx="10"/>
          </p:nvPr>
        </p:nvSpPr>
        <p:spPr/>
        <p:txBody>
          <a:bodyPr/>
          <a:lstStyle/>
          <a:p>
            <a:fld id="{B7EA1C28-D2B6-4C46-A941-0D34FDE98681}" type="slidenum">
              <a:rPr lang="fr-FR" smtClean="0"/>
              <a:t>8</a:t>
            </a:fld>
            <a:endParaRPr lang="fr-FR"/>
          </a:p>
        </p:txBody>
      </p:sp>
    </p:spTree>
    <p:extLst>
      <p:ext uri="{BB962C8B-B14F-4D97-AF65-F5344CB8AC3E}">
        <p14:creationId xmlns:p14="http://schemas.microsoft.com/office/powerpoint/2010/main" val="448532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Ordre et contrordre :</a:t>
            </a:r>
            <a:r>
              <a:rPr lang="fr-FR" sz="1200" kern="1200" dirty="0" smtClean="0">
                <a:solidFill>
                  <a:schemeClr val="tx1"/>
                </a:solidFill>
                <a:effectLst/>
                <a:latin typeface="+mn-lt"/>
                <a:ea typeface="+mn-ea"/>
                <a:cs typeface="+mn-cs"/>
              </a:rPr>
              <a:t> lorsqu’on associe une action à un capteur, il est souvent nécessaire d’associer une autre action, sur le même capteur, en changeant d’état, ceci afin que le robot ne reste pas bloqué sur l’action initiale.</a:t>
            </a:r>
            <a:endParaRPr lang="fr-FR" dirty="0"/>
          </a:p>
        </p:txBody>
      </p:sp>
      <p:sp>
        <p:nvSpPr>
          <p:cNvPr id="4" name="Espace réservé du numéro de diapositive 3"/>
          <p:cNvSpPr>
            <a:spLocks noGrp="1"/>
          </p:cNvSpPr>
          <p:nvPr>
            <p:ph type="sldNum" sz="quarter" idx="10"/>
          </p:nvPr>
        </p:nvSpPr>
        <p:spPr/>
        <p:txBody>
          <a:bodyPr/>
          <a:lstStyle/>
          <a:p>
            <a:fld id="{B7EA1C28-D2B6-4C46-A941-0D34FDE98681}" type="slidenum">
              <a:rPr lang="fr-FR" smtClean="0"/>
              <a:t>13</a:t>
            </a:fld>
            <a:endParaRPr lang="fr-FR"/>
          </a:p>
        </p:txBody>
      </p:sp>
    </p:spTree>
    <p:extLst>
      <p:ext uri="{BB962C8B-B14F-4D97-AF65-F5344CB8AC3E}">
        <p14:creationId xmlns:p14="http://schemas.microsoft.com/office/powerpoint/2010/main" val="822916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Programmation des capteurs de sol :</a:t>
            </a:r>
            <a:r>
              <a:rPr lang="fr-FR" sz="1200" kern="1200" dirty="0" smtClean="0">
                <a:solidFill>
                  <a:schemeClr val="tx1"/>
                </a:solidFill>
                <a:effectLst/>
                <a:latin typeface="+mn-lt"/>
                <a:ea typeface="+mn-ea"/>
                <a:cs typeface="+mn-cs"/>
              </a:rPr>
              <a:t> si ces capteurs sont rouges, alors l’action associée est effectuée lorsqu’ils détectent une surface suffisamment claire ou réfléchissante. S’ils sont noirs, alors l’action associée est effectuée quand ils détectent une surface suffisamment sombre ou mate, ou lorsqu’ils ne détectent rien (au-dessus du vide).</a:t>
            </a:r>
            <a:r>
              <a:rPr lang="fr-FR" dirty="0" smtClean="0">
                <a:effectLst/>
              </a:rPr>
              <a:t> </a:t>
            </a:r>
            <a:endParaRPr lang="fr-FR" dirty="0"/>
          </a:p>
        </p:txBody>
      </p:sp>
      <p:sp>
        <p:nvSpPr>
          <p:cNvPr id="4" name="Espace réservé du numéro de diapositive 3"/>
          <p:cNvSpPr>
            <a:spLocks noGrp="1"/>
          </p:cNvSpPr>
          <p:nvPr>
            <p:ph type="sldNum" sz="quarter" idx="10"/>
          </p:nvPr>
        </p:nvSpPr>
        <p:spPr/>
        <p:txBody>
          <a:bodyPr/>
          <a:lstStyle/>
          <a:p>
            <a:fld id="{B7EA1C28-D2B6-4C46-A941-0D34FDE98681}" type="slidenum">
              <a:rPr lang="fr-FR" smtClean="0"/>
              <a:t>18</a:t>
            </a:fld>
            <a:endParaRPr lang="fr-FR"/>
          </a:p>
        </p:txBody>
      </p:sp>
    </p:spTree>
    <p:extLst>
      <p:ext uri="{BB962C8B-B14F-4D97-AF65-F5344CB8AC3E}">
        <p14:creationId xmlns:p14="http://schemas.microsoft.com/office/powerpoint/2010/main" val="963348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Les capteurs de son et de chocs</a:t>
            </a:r>
            <a:r>
              <a:rPr lang="fr-FR" sz="1200" kern="1200" dirty="0" smtClean="0">
                <a:solidFill>
                  <a:schemeClr val="tx1"/>
                </a:solidFill>
                <a:effectLst/>
                <a:latin typeface="+mn-lt"/>
                <a:ea typeface="+mn-ea"/>
                <a:cs typeface="+mn-cs"/>
              </a:rPr>
              <a:t> fonctionnent plus difficilement. Dans une classe, le capteur de son est perturbé par les bruits de fond. Le capteur de choc est assez sensible : lorsqu’il est associé à une action, une forte variation de la vitesse des moteurs peut parasiter la bonne exécution du programme.</a:t>
            </a:r>
            <a:endParaRPr lang="fr-FR" dirty="0"/>
          </a:p>
        </p:txBody>
      </p:sp>
      <p:sp>
        <p:nvSpPr>
          <p:cNvPr id="4" name="Espace réservé du numéro de diapositive 3"/>
          <p:cNvSpPr>
            <a:spLocks noGrp="1"/>
          </p:cNvSpPr>
          <p:nvPr>
            <p:ph type="sldNum" sz="quarter" idx="10"/>
          </p:nvPr>
        </p:nvSpPr>
        <p:spPr/>
        <p:txBody>
          <a:bodyPr/>
          <a:lstStyle/>
          <a:p>
            <a:fld id="{B7EA1C28-D2B6-4C46-A941-0D34FDE98681}" type="slidenum">
              <a:rPr lang="fr-FR" smtClean="0"/>
              <a:t>22</a:t>
            </a:fld>
            <a:endParaRPr lang="fr-FR"/>
          </a:p>
        </p:txBody>
      </p:sp>
    </p:spTree>
    <p:extLst>
      <p:ext uri="{BB962C8B-B14F-4D97-AF65-F5344CB8AC3E}">
        <p14:creationId xmlns:p14="http://schemas.microsoft.com/office/powerpoint/2010/main" val="1231815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Vitesse de déplacement</a:t>
            </a:r>
            <a:r>
              <a:rPr lang="fr-FR" sz="1200" kern="1200" dirty="0" smtClean="0">
                <a:solidFill>
                  <a:schemeClr val="tx1"/>
                </a:solidFill>
                <a:effectLst/>
                <a:latin typeface="+mn-lt"/>
                <a:ea typeface="+mn-ea"/>
                <a:cs typeface="+mn-cs"/>
              </a:rPr>
              <a:t> : lorsque le robot se déplace et doit réagir à un événement (rencontre d’un obstacle, virage du chemin suivi, bord de table…), il est préférable de ne pas systématiquement positionner la vitesse des moteurs au maximum. Si le robot ne se comporte pas comme prévu, commencer par réduire la vitesse de déplacement du robot avant de modifier d’autres paramètres.</a:t>
            </a:r>
            <a:endParaRPr lang="fr-FR" dirty="0"/>
          </a:p>
        </p:txBody>
      </p:sp>
      <p:sp>
        <p:nvSpPr>
          <p:cNvPr id="4" name="Espace réservé du numéro de diapositive 3"/>
          <p:cNvSpPr>
            <a:spLocks noGrp="1"/>
          </p:cNvSpPr>
          <p:nvPr>
            <p:ph type="sldNum" sz="quarter" idx="10"/>
          </p:nvPr>
        </p:nvSpPr>
        <p:spPr/>
        <p:txBody>
          <a:bodyPr/>
          <a:lstStyle/>
          <a:p>
            <a:fld id="{B7EA1C28-D2B6-4C46-A941-0D34FDE98681}" type="slidenum">
              <a:rPr lang="fr-FR" smtClean="0"/>
              <a:t>27</a:t>
            </a:fld>
            <a:endParaRPr lang="fr-FR"/>
          </a:p>
        </p:txBody>
      </p:sp>
    </p:spTree>
    <p:extLst>
      <p:ext uri="{BB962C8B-B14F-4D97-AF65-F5344CB8AC3E}">
        <p14:creationId xmlns:p14="http://schemas.microsoft.com/office/powerpoint/2010/main" val="931195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Cliquez et modifiez le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3C9A7DF-2FC5-114F-9A62-A32C99FEF5BB}" type="datetimeFigureOut">
              <a:rPr lang="fr-FR" smtClean="0"/>
              <a:t>11/10/2016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BD9D55-ADD6-AA40-9A8F-8CC207CEDBD1}" type="slidenum">
              <a:rPr lang="fr-FR" smtClean="0"/>
              <a:t>‹#›</a:t>
            </a:fld>
            <a:endParaRPr lang="fr-FR"/>
          </a:p>
        </p:txBody>
      </p:sp>
    </p:spTree>
    <p:extLst>
      <p:ext uri="{BB962C8B-B14F-4D97-AF65-F5344CB8AC3E}">
        <p14:creationId xmlns:p14="http://schemas.microsoft.com/office/powerpoint/2010/main" val="157875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3C9A7DF-2FC5-114F-9A62-A32C99FEF5BB}" type="datetimeFigureOut">
              <a:rPr lang="fr-FR" smtClean="0"/>
              <a:t>11/10/2016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BD9D55-ADD6-AA40-9A8F-8CC207CEDBD1}" type="slidenum">
              <a:rPr lang="fr-FR" smtClean="0"/>
              <a:t>‹#›</a:t>
            </a:fld>
            <a:endParaRPr lang="fr-FR"/>
          </a:p>
        </p:txBody>
      </p:sp>
    </p:spTree>
    <p:extLst>
      <p:ext uri="{BB962C8B-B14F-4D97-AF65-F5344CB8AC3E}">
        <p14:creationId xmlns:p14="http://schemas.microsoft.com/office/powerpoint/2010/main" val="1976410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3C9A7DF-2FC5-114F-9A62-A32C99FEF5BB}" type="datetimeFigureOut">
              <a:rPr lang="fr-FR" smtClean="0"/>
              <a:t>11/10/2016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BD9D55-ADD6-AA40-9A8F-8CC207CEDBD1}" type="slidenum">
              <a:rPr lang="fr-FR" smtClean="0"/>
              <a:t>‹#›</a:t>
            </a:fld>
            <a:endParaRPr lang="fr-FR"/>
          </a:p>
        </p:txBody>
      </p:sp>
    </p:spTree>
    <p:extLst>
      <p:ext uri="{BB962C8B-B14F-4D97-AF65-F5344CB8AC3E}">
        <p14:creationId xmlns:p14="http://schemas.microsoft.com/office/powerpoint/2010/main" val="247482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3C9A7DF-2FC5-114F-9A62-A32C99FEF5BB}" type="datetimeFigureOut">
              <a:rPr lang="fr-FR" smtClean="0"/>
              <a:t>11/10/2016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BD9D55-ADD6-AA40-9A8F-8CC207CEDBD1}" type="slidenum">
              <a:rPr lang="fr-FR" smtClean="0"/>
              <a:t>‹#›</a:t>
            </a:fld>
            <a:endParaRPr lang="fr-FR"/>
          </a:p>
        </p:txBody>
      </p:sp>
    </p:spTree>
    <p:extLst>
      <p:ext uri="{BB962C8B-B14F-4D97-AF65-F5344CB8AC3E}">
        <p14:creationId xmlns:p14="http://schemas.microsoft.com/office/powerpoint/2010/main" val="603397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Cliquez et modifiez le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3C9A7DF-2FC5-114F-9A62-A32C99FEF5BB}" type="datetimeFigureOut">
              <a:rPr lang="fr-FR" smtClean="0"/>
              <a:t>11/10/2016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BD9D55-ADD6-AA40-9A8F-8CC207CEDBD1}" type="slidenum">
              <a:rPr lang="fr-FR" smtClean="0"/>
              <a:t>‹#›</a:t>
            </a:fld>
            <a:endParaRPr lang="fr-FR"/>
          </a:p>
        </p:txBody>
      </p:sp>
    </p:spTree>
    <p:extLst>
      <p:ext uri="{BB962C8B-B14F-4D97-AF65-F5344CB8AC3E}">
        <p14:creationId xmlns:p14="http://schemas.microsoft.com/office/powerpoint/2010/main" val="88986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3C9A7DF-2FC5-114F-9A62-A32C99FEF5BB}" type="datetimeFigureOut">
              <a:rPr lang="fr-FR" smtClean="0"/>
              <a:t>11/10/2016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0BD9D55-ADD6-AA40-9A8F-8CC207CEDBD1}" type="slidenum">
              <a:rPr lang="fr-FR" smtClean="0"/>
              <a:t>‹#›</a:t>
            </a:fld>
            <a:endParaRPr lang="fr-FR"/>
          </a:p>
        </p:txBody>
      </p:sp>
    </p:spTree>
    <p:extLst>
      <p:ext uri="{BB962C8B-B14F-4D97-AF65-F5344CB8AC3E}">
        <p14:creationId xmlns:p14="http://schemas.microsoft.com/office/powerpoint/2010/main" val="918702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Cliquez et modifiez le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3C9A7DF-2FC5-114F-9A62-A32C99FEF5BB}" type="datetimeFigureOut">
              <a:rPr lang="fr-FR" smtClean="0"/>
              <a:t>11/10/2016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0BD9D55-ADD6-AA40-9A8F-8CC207CEDBD1}" type="slidenum">
              <a:rPr lang="fr-FR" smtClean="0"/>
              <a:t>‹#›</a:t>
            </a:fld>
            <a:endParaRPr lang="fr-FR"/>
          </a:p>
        </p:txBody>
      </p:sp>
    </p:spTree>
    <p:extLst>
      <p:ext uri="{BB962C8B-B14F-4D97-AF65-F5344CB8AC3E}">
        <p14:creationId xmlns:p14="http://schemas.microsoft.com/office/powerpoint/2010/main" val="22641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23C9A7DF-2FC5-114F-9A62-A32C99FEF5BB}" type="datetimeFigureOut">
              <a:rPr lang="fr-FR" smtClean="0"/>
              <a:t>11/10/2016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0BD9D55-ADD6-AA40-9A8F-8CC207CEDBD1}" type="slidenum">
              <a:rPr lang="fr-FR" smtClean="0"/>
              <a:t>‹#›</a:t>
            </a:fld>
            <a:endParaRPr lang="fr-FR"/>
          </a:p>
        </p:txBody>
      </p:sp>
    </p:spTree>
    <p:extLst>
      <p:ext uri="{BB962C8B-B14F-4D97-AF65-F5344CB8AC3E}">
        <p14:creationId xmlns:p14="http://schemas.microsoft.com/office/powerpoint/2010/main" val="99161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3C9A7DF-2FC5-114F-9A62-A32C99FEF5BB}" type="datetimeFigureOut">
              <a:rPr lang="fr-FR" smtClean="0"/>
              <a:t>11/10/2016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0BD9D55-ADD6-AA40-9A8F-8CC207CEDBD1}" type="slidenum">
              <a:rPr lang="fr-FR" smtClean="0"/>
              <a:t>‹#›</a:t>
            </a:fld>
            <a:endParaRPr lang="fr-FR"/>
          </a:p>
        </p:txBody>
      </p:sp>
    </p:spTree>
    <p:extLst>
      <p:ext uri="{BB962C8B-B14F-4D97-AF65-F5344CB8AC3E}">
        <p14:creationId xmlns:p14="http://schemas.microsoft.com/office/powerpoint/2010/main" val="154995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3C9A7DF-2FC5-114F-9A62-A32C99FEF5BB}" type="datetimeFigureOut">
              <a:rPr lang="fr-FR" smtClean="0"/>
              <a:t>11/10/2016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0BD9D55-ADD6-AA40-9A8F-8CC207CEDBD1}" type="slidenum">
              <a:rPr lang="fr-FR" smtClean="0"/>
              <a:t>‹#›</a:t>
            </a:fld>
            <a:endParaRPr lang="fr-FR"/>
          </a:p>
        </p:txBody>
      </p:sp>
    </p:spTree>
    <p:extLst>
      <p:ext uri="{BB962C8B-B14F-4D97-AF65-F5344CB8AC3E}">
        <p14:creationId xmlns:p14="http://schemas.microsoft.com/office/powerpoint/2010/main" val="105570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3C9A7DF-2FC5-114F-9A62-A32C99FEF5BB}" type="datetimeFigureOut">
              <a:rPr lang="fr-FR" smtClean="0"/>
              <a:t>11/10/2016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0BD9D55-ADD6-AA40-9A8F-8CC207CEDBD1}" type="slidenum">
              <a:rPr lang="fr-FR" smtClean="0"/>
              <a:t>‹#›</a:t>
            </a:fld>
            <a:endParaRPr lang="fr-FR"/>
          </a:p>
        </p:txBody>
      </p:sp>
    </p:spTree>
    <p:extLst>
      <p:ext uri="{BB962C8B-B14F-4D97-AF65-F5344CB8AC3E}">
        <p14:creationId xmlns:p14="http://schemas.microsoft.com/office/powerpoint/2010/main" val="4957497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9A7DF-2FC5-114F-9A62-A32C99FEF5BB}" type="datetimeFigureOut">
              <a:rPr lang="fr-FR" smtClean="0"/>
              <a:t>11/10/2016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BD9D55-ADD6-AA40-9A8F-8CC207CEDBD1}" type="slidenum">
              <a:rPr lang="fr-FR" smtClean="0"/>
              <a:t>‹#›</a:t>
            </a:fld>
            <a:endParaRPr lang="fr-FR"/>
          </a:p>
        </p:txBody>
      </p:sp>
    </p:spTree>
    <p:extLst>
      <p:ext uri="{BB962C8B-B14F-4D97-AF65-F5344CB8AC3E}">
        <p14:creationId xmlns:p14="http://schemas.microsoft.com/office/powerpoint/2010/main" val="1515654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Difficultés de programmation</a:t>
            </a:r>
            <a:endParaRPr lang="fr-FR" dirty="0"/>
          </a:p>
        </p:txBody>
      </p:sp>
      <p:grpSp>
        <p:nvGrpSpPr>
          <p:cNvPr id="3" name="Grouper 2"/>
          <p:cNvGrpSpPr/>
          <p:nvPr/>
        </p:nvGrpSpPr>
        <p:grpSpPr>
          <a:xfrm>
            <a:off x="45356" y="6524170"/>
            <a:ext cx="4111171" cy="279400"/>
            <a:chOff x="148772" y="6458857"/>
            <a:chExt cx="4111171" cy="279400"/>
          </a:xfrm>
        </p:grpSpPr>
        <p:pic>
          <p:nvPicPr>
            <p:cNvPr id="4" name="Image 3" descr="88x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772" y="6458857"/>
              <a:ext cx="812800" cy="2794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961572" y="6491206"/>
              <a:ext cx="3298371" cy="247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chemeClr val="tx1"/>
                  </a:solidFill>
                  <a:effectLst/>
                  <a:latin typeface="Arial" charset="0"/>
                </a:rPr>
                <a:t> </a:t>
              </a:r>
              <a:r>
                <a:rPr kumimoji="0" lang="fr-FR" altLang="fr-FR" sz="1000" b="0" i="0" u="none" strike="noStrike" cap="none" normalizeH="0" baseline="0" dirty="0" err="1" smtClean="0">
                  <a:ln>
                    <a:noFill/>
                  </a:ln>
                  <a:solidFill>
                    <a:schemeClr val="tx1"/>
                  </a:solidFill>
                  <a:effectLst/>
                  <a:latin typeface="Arial" charset="0"/>
                </a:rPr>
                <a:t>IniRobot</a:t>
              </a:r>
              <a:r>
                <a:rPr kumimoji="0" lang="fr-FR" altLang="fr-FR" sz="1000" b="0" i="0" u="none" strike="noStrike" cap="none" normalizeH="0" dirty="0" smtClean="0">
                  <a:ln>
                    <a:noFill/>
                  </a:ln>
                  <a:solidFill>
                    <a:schemeClr val="tx1"/>
                  </a:solidFill>
                  <a:effectLst/>
                  <a:latin typeface="Arial" charset="0"/>
                </a:rPr>
                <a:t> scolaire - </a:t>
              </a:r>
              <a:r>
                <a:rPr kumimoji="0" lang="fr-FR" altLang="fr-FR" sz="1000" b="0" i="0" u="none" strike="noStrike" cap="none" normalizeH="0" baseline="0" dirty="0" smtClean="0">
                  <a:ln>
                    <a:noFill/>
                  </a:ln>
                  <a:solidFill>
                    <a:schemeClr val="tx1"/>
                  </a:solidFill>
                  <a:effectLst/>
                  <a:latin typeface="Arial" charset="0"/>
                </a:rPr>
                <a:t>Licence </a:t>
              </a:r>
              <a:r>
                <a:rPr kumimoji="0" lang="fr-FR" altLang="fr-FR" sz="1000" b="0" i="0" u="none" strike="noStrike" cap="none" normalizeH="0" baseline="0" dirty="0" err="1">
                  <a:ln>
                    <a:noFill/>
                  </a:ln>
                  <a:solidFill>
                    <a:schemeClr val="tx1"/>
                  </a:solidFill>
                  <a:effectLst/>
                  <a:latin typeface="Arial" charset="0"/>
                </a:rPr>
                <a:t>Creative</a:t>
              </a:r>
              <a:r>
                <a:rPr kumimoji="0" lang="fr-FR" altLang="fr-FR" sz="1000" b="0" i="0" u="none" strike="noStrike" cap="none" normalizeH="0" baseline="0" dirty="0">
                  <a:ln>
                    <a:noFill/>
                  </a:ln>
                  <a:solidFill>
                    <a:schemeClr val="tx1"/>
                  </a:solidFill>
                  <a:effectLst/>
                  <a:latin typeface="Arial" charset="0"/>
                </a:rPr>
                <a:t> Commons CC-BY</a:t>
              </a:r>
            </a:p>
          </p:txBody>
        </p:sp>
      </p:grpSp>
    </p:spTree>
    <p:extLst>
      <p:ext uri="{BB962C8B-B14F-4D97-AF65-F5344CB8AC3E}">
        <p14:creationId xmlns:p14="http://schemas.microsoft.com/office/powerpoint/2010/main" val="1265056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5934" y="1705579"/>
            <a:ext cx="3600132" cy="3446842"/>
          </a:xfrm>
          <a:prstGeom prst="rect">
            <a:avLst/>
          </a:prstGeom>
        </p:spPr>
      </p:pic>
      <p:sp>
        <p:nvSpPr>
          <p:cNvPr id="3" name="ZoneTexte 2"/>
          <p:cNvSpPr txBox="1"/>
          <p:nvPr/>
        </p:nvSpPr>
        <p:spPr>
          <a:xfrm>
            <a:off x="1420213" y="477890"/>
            <a:ext cx="9351573" cy="954107"/>
          </a:xfrm>
          <a:prstGeom prst="rect">
            <a:avLst/>
          </a:prstGeom>
          <a:noFill/>
        </p:spPr>
        <p:txBody>
          <a:bodyPr wrap="square" rtlCol="0">
            <a:spAutoFit/>
          </a:bodyPr>
          <a:lstStyle/>
          <a:p>
            <a:r>
              <a:rPr lang="fr-FR" sz="2800" dirty="0" smtClean="0"/>
              <a:t>Il ne faut pas utiliser </a:t>
            </a:r>
            <a:r>
              <a:rPr lang="fr-FR" sz="2800" dirty="0" smtClean="0"/>
              <a:t>un bloc </a:t>
            </a:r>
            <a:r>
              <a:rPr lang="fr-FR" sz="2800" dirty="0" smtClean="0"/>
              <a:t>dont </a:t>
            </a:r>
            <a:r>
              <a:rPr lang="fr-FR" sz="2800" b="1" dirty="0" smtClean="0"/>
              <a:t>tous les capteurs sont gris</a:t>
            </a:r>
            <a:r>
              <a:rPr lang="fr-FR" sz="2800" dirty="0" smtClean="0"/>
              <a:t>. Il faut toujours en paramétrer au moins un en rouge ou en noir.</a:t>
            </a:r>
            <a:endParaRPr lang="fr-FR" sz="2800" dirty="0"/>
          </a:p>
        </p:txBody>
      </p:sp>
      <p:sp>
        <p:nvSpPr>
          <p:cNvPr id="4" name="ZoneTexte 3"/>
          <p:cNvSpPr txBox="1"/>
          <p:nvPr/>
        </p:nvSpPr>
        <p:spPr>
          <a:xfrm>
            <a:off x="985776" y="5426003"/>
            <a:ext cx="10220446" cy="830997"/>
          </a:xfrm>
          <a:prstGeom prst="rect">
            <a:avLst/>
          </a:prstGeom>
          <a:noFill/>
        </p:spPr>
        <p:txBody>
          <a:bodyPr wrap="square" rtlCol="0">
            <a:spAutoFit/>
          </a:bodyPr>
          <a:lstStyle/>
          <a:p>
            <a:r>
              <a:rPr lang="fr-FR" sz="2400" dirty="0" smtClean="0"/>
              <a:t>Sauf si on souhaite que l’action associée soit effectuée en permanence et qu’elle n’entre pas en concurrence avec une autre (comme ici</a:t>
            </a:r>
            <a:r>
              <a:rPr lang="fr-FR" sz="2400" smtClean="0"/>
              <a:t>, s’arrêter et avancer).</a:t>
            </a:r>
            <a:endParaRPr lang="fr-FR" sz="2400" dirty="0"/>
          </a:p>
        </p:txBody>
      </p:sp>
    </p:spTree>
    <p:extLst>
      <p:ext uri="{BB962C8B-B14F-4D97-AF65-F5344CB8AC3E}">
        <p14:creationId xmlns:p14="http://schemas.microsoft.com/office/powerpoint/2010/main" val="373297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6000" y="1703544"/>
            <a:ext cx="3600000" cy="3450913"/>
          </a:xfrm>
          <a:prstGeom prst="rect">
            <a:avLst/>
          </a:prstGeom>
        </p:spPr>
      </p:pic>
      <p:sp>
        <p:nvSpPr>
          <p:cNvPr id="3" name="ZoneTexte 2"/>
          <p:cNvSpPr txBox="1"/>
          <p:nvPr/>
        </p:nvSpPr>
        <p:spPr>
          <a:xfrm>
            <a:off x="2072640" y="651510"/>
            <a:ext cx="8046720" cy="523220"/>
          </a:xfrm>
          <a:prstGeom prst="rect">
            <a:avLst/>
          </a:prstGeom>
          <a:noFill/>
        </p:spPr>
        <p:txBody>
          <a:bodyPr wrap="square" rtlCol="0">
            <a:spAutoFit/>
          </a:bodyPr>
          <a:lstStyle/>
          <a:p>
            <a:pPr algn="ctr"/>
            <a:r>
              <a:rPr lang="fr-FR" sz="2800" dirty="0" smtClean="0"/>
              <a:t>Une solution possible.</a:t>
            </a:r>
            <a:endParaRPr lang="fr-FR" sz="2800" dirty="0"/>
          </a:p>
        </p:txBody>
      </p:sp>
    </p:spTree>
    <p:extLst>
      <p:ext uri="{BB962C8B-B14F-4D97-AF65-F5344CB8AC3E}">
        <p14:creationId xmlns:p14="http://schemas.microsoft.com/office/powerpoint/2010/main" val="1412912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800" dirty="0" smtClean="0"/>
              <a:t>Comment se comporte ce robot ?</a:t>
            </a:r>
            <a:endParaRPr lang="fr-FR" sz="4800" dirty="0"/>
          </a:p>
        </p:txBody>
      </p:sp>
    </p:spTree>
    <p:extLst>
      <p:ext uri="{BB962C8B-B14F-4D97-AF65-F5344CB8AC3E}">
        <p14:creationId xmlns:p14="http://schemas.microsoft.com/office/powerpoint/2010/main" val="303369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6000" y="739949"/>
            <a:ext cx="3600000" cy="5378102"/>
          </a:xfrm>
          <a:prstGeom prst="rect">
            <a:avLst/>
          </a:prstGeom>
        </p:spPr>
      </p:pic>
    </p:spTree>
    <p:extLst>
      <p:ext uri="{BB962C8B-B14F-4D97-AF65-F5344CB8AC3E}">
        <p14:creationId xmlns:p14="http://schemas.microsoft.com/office/powerpoint/2010/main" val="1806079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6000" y="739949"/>
            <a:ext cx="3600000" cy="5378102"/>
          </a:xfrm>
          <a:prstGeom prst="rect">
            <a:avLst/>
          </a:prstGeom>
        </p:spPr>
      </p:pic>
      <p:sp>
        <p:nvSpPr>
          <p:cNvPr id="3" name="ZoneTexte 2"/>
          <p:cNvSpPr txBox="1"/>
          <p:nvPr/>
        </p:nvSpPr>
        <p:spPr>
          <a:xfrm>
            <a:off x="435560" y="216729"/>
            <a:ext cx="11563807" cy="523220"/>
          </a:xfrm>
          <a:prstGeom prst="rect">
            <a:avLst/>
          </a:prstGeom>
          <a:noFill/>
        </p:spPr>
        <p:txBody>
          <a:bodyPr wrap="none" rtlCol="0">
            <a:spAutoFit/>
          </a:bodyPr>
          <a:lstStyle/>
          <a:p>
            <a:r>
              <a:rPr lang="fr-FR" sz="2800" dirty="0" smtClean="0"/>
              <a:t>Lorsqu’il détecte un obstacle à droite ou à gauche, il se met à tourner en rond.</a:t>
            </a:r>
            <a:endParaRPr lang="fr-FR" sz="2800" dirty="0"/>
          </a:p>
        </p:txBody>
      </p:sp>
      <p:sp>
        <p:nvSpPr>
          <p:cNvPr id="4" name="ZoneTexte 3"/>
          <p:cNvSpPr txBox="1"/>
          <p:nvPr/>
        </p:nvSpPr>
        <p:spPr>
          <a:xfrm>
            <a:off x="5337574" y="6118051"/>
            <a:ext cx="1759777" cy="523220"/>
          </a:xfrm>
          <a:prstGeom prst="rect">
            <a:avLst/>
          </a:prstGeom>
          <a:noFill/>
        </p:spPr>
        <p:txBody>
          <a:bodyPr wrap="none" rtlCol="0">
            <a:spAutoFit/>
          </a:bodyPr>
          <a:lstStyle/>
          <a:p>
            <a:r>
              <a:rPr lang="fr-FR" sz="2800" dirty="0" smtClean="0"/>
              <a:t>Pourquoi ?</a:t>
            </a:r>
            <a:endParaRPr lang="fr-FR" sz="2800" dirty="0"/>
          </a:p>
        </p:txBody>
      </p:sp>
    </p:spTree>
    <p:extLst>
      <p:ext uri="{BB962C8B-B14F-4D97-AF65-F5344CB8AC3E}">
        <p14:creationId xmlns:p14="http://schemas.microsoft.com/office/powerpoint/2010/main" val="764864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6000" y="739949"/>
            <a:ext cx="3600000" cy="5378102"/>
          </a:xfrm>
          <a:prstGeom prst="rect">
            <a:avLst/>
          </a:prstGeom>
        </p:spPr>
      </p:pic>
      <p:sp>
        <p:nvSpPr>
          <p:cNvPr id="3" name="ZoneTexte 2"/>
          <p:cNvSpPr txBox="1"/>
          <p:nvPr/>
        </p:nvSpPr>
        <p:spPr>
          <a:xfrm>
            <a:off x="435561" y="216729"/>
            <a:ext cx="11523078" cy="954107"/>
          </a:xfrm>
          <a:prstGeom prst="rect">
            <a:avLst/>
          </a:prstGeom>
          <a:noFill/>
        </p:spPr>
        <p:txBody>
          <a:bodyPr wrap="square" rtlCol="0">
            <a:spAutoFit/>
          </a:bodyPr>
          <a:lstStyle/>
          <a:p>
            <a:r>
              <a:rPr lang="fr-FR" sz="2800" dirty="0" smtClean="0"/>
              <a:t>Lorsqu’on donne une instruction au robot, il faut aussi lui dire </a:t>
            </a:r>
            <a:r>
              <a:rPr lang="fr-FR" sz="2800" smtClean="0"/>
              <a:t>quand arrêter son action.</a:t>
            </a:r>
            <a:endParaRPr lang="fr-FR" sz="2800" dirty="0"/>
          </a:p>
        </p:txBody>
      </p:sp>
    </p:spTree>
    <p:extLst>
      <p:ext uri="{BB962C8B-B14F-4D97-AF65-F5344CB8AC3E}">
        <p14:creationId xmlns:p14="http://schemas.microsoft.com/office/powerpoint/2010/main" val="718348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907053" y="216729"/>
            <a:ext cx="2536239" cy="523220"/>
          </a:xfrm>
          <a:prstGeom prst="rect">
            <a:avLst/>
          </a:prstGeom>
          <a:noFill/>
        </p:spPr>
        <p:txBody>
          <a:bodyPr wrap="square" rtlCol="0">
            <a:spAutoFit/>
          </a:bodyPr>
          <a:lstStyle/>
          <a:p>
            <a:pPr algn="ctr"/>
            <a:r>
              <a:rPr lang="fr-FR" sz="2800" dirty="0" smtClean="0"/>
              <a:t>Une solution.</a:t>
            </a:r>
            <a:endParaRPr lang="fr-FR" sz="2800"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4059" y="0"/>
            <a:ext cx="3383882" cy="6858000"/>
          </a:xfrm>
          <a:prstGeom prst="rect">
            <a:avLst/>
          </a:prstGeom>
        </p:spPr>
      </p:pic>
      <p:sp>
        <p:nvSpPr>
          <p:cNvPr id="5" name="ZoneTexte 4"/>
          <p:cNvSpPr txBox="1"/>
          <p:nvPr/>
        </p:nvSpPr>
        <p:spPr>
          <a:xfrm>
            <a:off x="3355630" y="2228851"/>
            <a:ext cx="1048429" cy="523220"/>
          </a:xfrm>
          <a:prstGeom prst="rect">
            <a:avLst/>
          </a:prstGeom>
          <a:noFill/>
        </p:spPr>
        <p:txBody>
          <a:bodyPr wrap="none" rtlCol="0">
            <a:spAutoFit/>
          </a:bodyPr>
          <a:lstStyle/>
          <a:p>
            <a:r>
              <a:rPr lang="fr-FR" sz="2800" b="1" dirty="0" smtClean="0"/>
              <a:t>Ordre</a:t>
            </a:r>
            <a:endParaRPr lang="fr-FR" sz="2800" b="1" dirty="0"/>
          </a:p>
        </p:txBody>
      </p:sp>
      <p:sp>
        <p:nvSpPr>
          <p:cNvPr id="6" name="ZoneTexte 5"/>
          <p:cNvSpPr txBox="1"/>
          <p:nvPr/>
        </p:nvSpPr>
        <p:spPr>
          <a:xfrm>
            <a:off x="7787941" y="4038601"/>
            <a:ext cx="1048429" cy="523220"/>
          </a:xfrm>
          <a:prstGeom prst="rect">
            <a:avLst/>
          </a:prstGeom>
          <a:noFill/>
        </p:spPr>
        <p:txBody>
          <a:bodyPr wrap="none" rtlCol="0">
            <a:spAutoFit/>
          </a:bodyPr>
          <a:lstStyle/>
          <a:p>
            <a:r>
              <a:rPr lang="fr-FR" sz="2800" b="1" dirty="0" smtClean="0"/>
              <a:t>Ordre</a:t>
            </a:r>
            <a:endParaRPr lang="fr-FR" sz="2800" b="1" dirty="0"/>
          </a:p>
        </p:txBody>
      </p:sp>
      <p:sp>
        <p:nvSpPr>
          <p:cNvPr id="7" name="ZoneTexte 6"/>
          <p:cNvSpPr txBox="1"/>
          <p:nvPr/>
        </p:nvSpPr>
        <p:spPr>
          <a:xfrm>
            <a:off x="2584074" y="5791528"/>
            <a:ext cx="1819985" cy="523220"/>
          </a:xfrm>
          <a:prstGeom prst="rect">
            <a:avLst/>
          </a:prstGeom>
          <a:noFill/>
        </p:spPr>
        <p:txBody>
          <a:bodyPr wrap="none" rtlCol="0">
            <a:spAutoFit/>
          </a:bodyPr>
          <a:lstStyle/>
          <a:p>
            <a:r>
              <a:rPr lang="fr-FR" sz="2800" b="1" smtClean="0"/>
              <a:t>Contrordre</a:t>
            </a:r>
            <a:endParaRPr lang="fr-FR" sz="2800" b="1" dirty="0"/>
          </a:p>
        </p:txBody>
      </p:sp>
      <p:sp>
        <p:nvSpPr>
          <p:cNvPr id="8" name="ZoneTexte 7"/>
          <p:cNvSpPr txBox="1"/>
          <p:nvPr/>
        </p:nvSpPr>
        <p:spPr>
          <a:xfrm>
            <a:off x="7787941" y="5791528"/>
            <a:ext cx="1819985" cy="523220"/>
          </a:xfrm>
          <a:prstGeom prst="rect">
            <a:avLst/>
          </a:prstGeom>
          <a:noFill/>
        </p:spPr>
        <p:txBody>
          <a:bodyPr wrap="none" rtlCol="0">
            <a:spAutoFit/>
          </a:bodyPr>
          <a:lstStyle/>
          <a:p>
            <a:r>
              <a:rPr lang="fr-FR" sz="2800" b="1" smtClean="0"/>
              <a:t>Contrordre</a:t>
            </a:r>
            <a:endParaRPr lang="fr-FR" sz="2800" b="1" dirty="0"/>
          </a:p>
        </p:txBody>
      </p:sp>
    </p:spTree>
    <p:extLst>
      <p:ext uri="{BB962C8B-B14F-4D97-AF65-F5344CB8AC3E}">
        <p14:creationId xmlns:p14="http://schemas.microsoft.com/office/powerpoint/2010/main" val="1427647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800" dirty="0" smtClean="0"/>
              <a:t>Lequel des deux robots avance lorsqu’il est posé sur une surface blanche ?</a:t>
            </a:r>
            <a:endParaRPr lang="fr-FR" sz="4800" dirty="0"/>
          </a:p>
        </p:txBody>
      </p:sp>
    </p:spTree>
    <p:extLst>
      <p:ext uri="{BB962C8B-B14F-4D97-AF65-F5344CB8AC3E}">
        <p14:creationId xmlns:p14="http://schemas.microsoft.com/office/powerpoint/2010/main" val="577573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4525" y="1703544"/>
            <a:ext cx="3600000" cy="3450913"/>
          </a:xfrm>
          <a:prstGeom prst="rect">
            <a:avLst/>
          </a:prstGeom>
        </p:spPr>
      </p:pic>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13525" y="1703544"/>
            <a:ext cx="3600000" cy="3459512"/>
          </a:xfrm>
          <a:prstGeom prst="rect">
            <a:avLst/>
          </a:prstGeom>
        </p:spPr>
      </p:pic>
      <p:sp>
        <p:nvSpPr>
          <p:cNvPr id="4" name="ZoneTexte 3"/>
          <p:cNvSpPr txBox="1"/>
          <p:nvPr/>
        </p:nvSpPr>
        <p:spPr>
          <a:xfrm>
            <a:off x="3039083" y="1180324"/>
            <a:ext cx="1350883" cy="523220"/>
          </a:xfrm>
          <a:prstGeom prst="rect">
            <a:avLst/>
          </a:prstGeom>
          <a:noFill/>
        </p:spPr>
        <p:txBody>
          <a:bodyPr wrap="none" rtlCol="0">
            <a:spAutoFit/>
          </a:bodyPr>
          <a:lstStyle/>
          <a:p>
            <a:r>
              <a:rPr lang="fr-FR" sz="2800" dirty="0" smtClean="0"/>
              <a:t>Robot A</a:t>
            </a:r>
            <a:endParaRPr lang="fr-FR" sz="2800" dirty="0"/>
          </a:p>
        </p:txBody>
      </p:sp>
      <p:sp>
        <p:nvSpPr>
          <p:cNvPr id="5" name="ZoneTexte 4"/>
          <p:cNvSpPr txBox="1"/>
          <p:nvPr/>
        </p:nvSpPr>
        <p:spPr>
          <a:xfrm>
            <a:off x="7738083" y="1180324"/>
            <a:ext cx="1338059" cy="523220"/>
          </a:xfrm>
          <a:prstGeom prst="rect">
            <a:avLst/>
          </a:prstGeom>
          <a:noFill/>
        </p:spPr>
        <p:txBody>
          <a:bodyPr wrap="none" rtlCol="0">
            <a:spAutoFit/>
          </a:bodyPr>
          <a:lstStyle/>
          <a:p>
            <a:r>
              <a:rPr lang="fr-FR" sz="2800" dirty="0" smtClean="0"/>
              <a:t>Robot B</a:t>
            </a:r>
            <a:endParaRPr lang="fr-FR" sz="2800" dirty="0"/>
          </a:p>
        </p:txBody>
      </p:sp>
    </p:spTree>
    <p:extLst>
      <p:ext uri="{BB962C8B-B14F-4D97-AF65-F5344CB8AC3E}">
        <p14:creationId xmlns:p14="http://schemas.microsoft.com/office/powerpoint/2010/main" val="2085769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4525" y="1703544"/>
            <a:ext cx="3600000" cy="3450913"/>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3525" y="1703544"/>
            <a:ext cx="3600000" cy="3459512"/>
          </a:xfrm>
          <a:prstGeom prst="rect">
            <a:avLst/>
          </a:prstGeom>
        </p:spPr>
      </p:pic>
      <p:sp>
        <p:nvSpPr>
          <p:cNvPr id="4" name="ZoneTexte 3"/>
          <p:cNvSpPr txBox="1"/>
          <p:nvPr/>
        </p:nvSpPr>
        <p:spPr>
          <a:xfrm>
            <a:off x="3039083" y="1180324"/>
            <a:ext cx="1350883" cy="523220"/>
          </a:xfrm>
          <a:prstGeom prst="rect">
            <a:avLst/>
          </a:prstGeom>
          <a:noFill/>
        </p:spPr>
        <p:txBody>
          <a:bodyPr wrap="none" rtlCol="0">
            <a:spAutoFit/>
          </a:bodyPr>
          <a:lstStyle/>
          <a:p>
            <a:r>
              <a:rPr lang="fr-FR" sz="2800" dirty="0" smtClean="0"/>
              <a:t>Robot A</a:t>
            </a:r>
            <a:endParaRPr lang="fr-FR" sz="2800" dirty="0"/>
          </a:p>
        </p:txBody>
      </p:sp>
      <p:sp>
        <p:nvSpPr>
          <p:cNvPr id="5" name="ZoneTexte 4"/>
          <p:cNvSpPr txBox="1"/>
          <p:nvPr/>
        </p:nvSpPr>
        <p:spPr>
          <a:xfrm>
            <a:off x="7738083" y="1180324"/>
            <a:ext cx="1338059" cy="523220"/>
          </a:xfrm>
          <a:prstGeom prst="rect">
            <a:avLst/>
          </a:prstGeom>
          <a:noFill/>
        </p:spPr>
        <p:txBody>
          <a:bodyPr wrap="none" rtlCol="0">
            <a:spAutoFit/>
          </a:bodyPr>
          <a:lstStyle/>
          <a:p>
            <a:r>
              <a:rPr lang="fr-FR" sz="2800" dirty="0" smtClean="0"/>
              <a:t>Robot B</a:t>
            </a:r>
            <a:endParaRPr lang="fr-FR" sz="2800" dirty="0"/>
          </a:p>
        </p:txBody>
      </p:sp>
      <p:sp>
        <p:nvSpPr>
          <p:cNvPr id="6" name="ZoneTexte 5"/>
          <p:cNvSpPr txBox="1"/>
          <p:nvPr/>
        </p:nvSpPr>
        <p:spPr>
          <a:xfrm>
            <a:off x="0" y="5154457"/>
            <a:ext cx="12192000" cy="2092881"/>
          </a:xfrm>
          <a:prstGeom prst="rect">
            <a:avLst/>
          </a:prstGeom>
          <a:noFill/>
        </p:spPr>
        <p:txBody>
          <a:bodyPr wrap="square" rtlCol="0">
            <a:spAutoFit/>
          </a:bodyPr>
          <a:lstStyle/>
          <a:p>
            <a:r>
              <a:rPr lang="fr-FR" sz="2800" dirty="0" smtClean="0"/>
              <a:t>Si les capteurs de sol (dessous) sont rouges, alors l’action associée est effectuée lorsqu’ils détectent une surface suffisamment claire ou réfléchissante. S’ils sont noirs, alors l’action associée est effectuée quand ils détectent une surface suffisamment sombre ou mate, ou lorsqu’ils ne détectent rien (au-dessus du vide).</a:t>
            </a:r>
            <a:r>
              <a:rPr lang="fr-FR" sz="2800" dirty="0" smtClean="0">
                <a:effectLst/>
              </a:rPr>
              <a:t> </a:t>
            </a:r>
            <a:endParaRPr lang="fr-FR" sz="2800" dirty="0" smtClean="0"/>
          </a:p>
          <a:p>
            <a:endParaRPr lang="fr-FR" dirty="0"/>
          </a:p>
        </p:txBody>
      </p:sp>
    </p:spTree>
    <p:extLst>
      <p:ext uri="{BB962C8B-B14F-4D97-AF65-F5344CB8AC3E}">
        <p14:creationId xmlns:p14="http://schemas.microsoft.com/office/powerpoint/2010/main" val="1731000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800" dirty="0" smtClean="0"/>
              <a:t>Les deux robots se comportent-ils de la même façon ?</a:t>
            </a:r>
            <a:endParaRPr lang="fr-FR" sz="4800" dirty="0"/>
          </a:p>
        </p:txBody>
      </p:sp>
    </p:spTree>
    <p:extLst>
      <p:ext uri="{BB962C8B-B14F-4D97-AF65-F5344CB8AC3E}">
        <p14:creationId xmlns:p14="http://schemas.microsoft.com/office/powerpoint/2010/main" val="1903263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3525" y="1703544"/>
            <a:ext cx="3600000" cy="3459512"/>
          </a:xfrm>
          <a:prstGeom prst="rect">
            <a:avLst/>
          </a:prstGeom>
        </p:spPr>
      </p:pic>
      <p:sp>
        <p:nvSpPr>
          <p:cNvPr id="5" name="ZoneTexte 4"/>
          <p:cNvSpPr txBox="1"/>
          <p:nvPr/>
        </p:nvSpPr>
        <p:spPr>
          <a:xfrm>
            <a:off x="7738083" y="1180324"/>
            <a:ext cx="1338059" cy="523220"/>
          </a:xfrm>
          <a:prstGeom prst="rect">
            <a:avLst/>
          </a:prstGeom>
          <a:noFill/>
        </p:spPr>
        <p:txBody>
          <a:bodyPr wrap="none" rtlCol="0">
            <a:spAutoFit/>
          </a:bodyPr>
          <a:lstStyle/>
          <a:p>
            <a:r>
              <a:rPr lang="fr-FR" sz="2800" dirty="0" smtClean="0"/>
              <a:t>Robot B</a:t>
            </a:r>
            <a:endParaRPr lang="fr-FR" sz="2800" dirty="0"/>
          </a:p>
        </p:txBody>
      </p:sp>
      <p:sp>
        <p:nvSpPr>
          <p:cNvPr id="7" name="ZoneTexte 6"/>
          <p:cNvSpPr txBox="1"/>
          <p:nvPr/>
        </p:nvSpPr>
        <p:spPr>
          <a:xfrm>
            <a:off x="1344294" y="2956246"/>
            <a:ext cx="5269231" cy="954107"/>
          </a:xfrm>
          <a:prstGeom prst="rect">
            <a:avLst/>
          </a:prstGeom>
          <a:noFill/>
        </p:spPr>
        <p:txBody>
          <a:bodyPr wrap="square" rtlCol="0">
            <a:spAutoFit/>
          </a:bodyPr>
          <a:lstStyle/>
          <a:p>
            <a:r>
              <a:rPr lang="fr-FR" sz="2800" dirty="0" smtClean="0"/>
              <a:t>C’est le robot B qui avance lorsqu’il est posé sur une surface blanche.</a:t>
            </a:r>
            <a:endParaRPr lang="fr-FR" sz="2800" dirty="0"/>
          </a:p>
        </p:txBody>
      </p:sp>
    </p:spTree>
    <p:extLst>
      <p:ext uri="{BB962C8B-B14F-4D97-AF65-F5344CB8AC3E}">
        <p14:creationId xmlns:p14="http://schemas.microsoft.com/office/powerpoint/2010/main" val="358756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800" dirty="0" smtClean="0"/>
              <a:t>Comment se comporte ce robot ?</a:t>
            </a:r>
            <a:endParaRPr lang="fr-FR" sz="4800" dirty="0"/>
          </a:p>
        </p:txBody>
      </p:sp>
    </p:spTree>
    <p:extLst>
      <p:ext uri="{BB962C8B-B14F-4D97-AF65-F5344CB8AC3E}">
        <p14:creationId xmlns:p14="http://schemas.microsoft.com/office/powerpoint/2010/main" val="1127344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6000" y="1710022"/>
            <a:ext cx="3600000" cy="3437956"/>
          </a:xfrm>
          <a:prstGeom prst="rect">
            <a:avLst/>
          </a:prstGeom>
        </p:spPr>
      </p:pic>
    </p:spTree>
    <p:extLst>
      <p:ext uri="{BB962C8B-B14F-4D97-AF65-F5344CB8AC3E}">
        <p14:creationId xmlns:p14="http://schemas.microsoft.com/office/powerpoint/2010/main" val="1580665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6000" y="1710022"/>
            <a:ext cx="3600000" cy="3437956"/>
          </a:xfrm>
          <a:prstGeom prst="rect">
            <a:avLst/>
          </a:prstGeom>
        </p:spPr>
      </p:pic>
      <p:sp>
        <p:nvSpPr>
          <p:cNvPr id="3" name="ZoneTexte 2"/>
          <p:cNvSpPr txBox="1"/>
          <p:nvPr/>
        </p:nvSpPr>
        <p:spPr>
          <a:xfrm>
            <a:off x="2066924" y="612272"/>
            <a:ext cx="8058150" cy="954107"/>
          </a:xfrm>
          <a:prstGeom prst="rect">
            <a:avLst/>
          </a:prstGeom>
          <a:noFill/>
        </p:spPr>
        <p:txBody>
          <a:bodyPr wrap="square" rtlCol="0">
            <a:spAutoFit/>
          </a:bodyPr>
          <a:lstStyle/>
          <a:p>
            <a:r>
              <a:rPr lang="fr-FR" sz="2800" smtClean="0"/>
              <a:t>Lorsqu’on appuie sur le bouton flèche avant, </a:t>
            </a:r>
            <a:r>
              <a:rPr lang="fr-FR" sz="2800" dirty="0" smtClean="0"/>
              <a:t>il amorce un mouvement vers l’avant mais s’arrête aussitôt.</a:t>
            </a:r>
            <a:endParaRPr lang="fr-FR" sz="2800" dirty="0"/>
          </a:p>
        </p:txBody>
      </p:sp>
      <p:sp>
        <p:nvSpPr>
          <p:cNvPr id="4" name="ZoneTexte 3"/>
          <p:cNvSpPr txBox="1"/>
          <p:nvPr/>
        </p:nvSpPr>
        <p:spPr>
          <a:xfrm>
            <a:off x="5216111" y="5435263"/>
            <a:ext cx="1759777" cy="523220"/>
          </a:xfrm>
          <a:prstGeom prst="rect">
            <a:avLst/>
          </a:prstGeom>
          <a:noFill/>
        </p:spPr>
        <p:txBody>
          <a:bodyPr wrap="none" rtlCol="0">
            <a:spAutoFit/>
          </a:bodyPr>
          <a:lstStyle/>
          <a:p>
            <a:r>
              <a:rPr lang="fr-FR" sz="2800" dirty="0" smtClean="0"/>
              <a:t>Pourquoi ?</a:t>
            </a:r>
            <a:endParaRPr lang="fr-FR" sz="2800" dirty="0"/>
          </a:p>
        </p:txBody>
      </p:sp>
    </p:spTree>
    <p:extLst>
      <p:ext uri="{BB962C8B-B14F-4D97-AF65-F5344CB8AC3E}">
        <p14:creationId xmlns:p14="http://schemas.microsoft.com/office/powerpoint/2010/main" val="840095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6000" y="1710022"/>
            <a:ext cx="3600000" cy="3437956"/>
          </a:xfrm>
          <a:prstGeom prst="rect">
            <a:avLst/>
          </a:prstGeom>
        </p:spPr>
      </p:pic>
      <p:sp>
        <p:nvSpPr>
          <p:cNvPr id="3" name="ZoneTexte 2"/>
          <p:cNvSpPr txBox="1"/>
          <p:nvPr/>
        </p:nvSpPr>
        <p:spPr>
          <a:xfrm>
            <a:off x="1471612" y="755915"/>
            <a:ext cx="9248776" cy="954107"/>
          </a:xfrm>
          <a:prstGeom prst="rect">
            <a:avLst/>
          </a:prstGeom>
          <a:noFill/>
        </p:spPr>
        <p:txBody>
          <a:bodyPr wrap="square" rtlCol="0">
            <a:spAutoFit/>
          </a:bodyPr>
          <a:lstStyle/>
          <a:p>
            <a:r>
              <a:rPr lang="fr-FR" sz="2800" dirty="0" smtClean="0"/>
              <a:t>Lorsque le robot accélère ou freine trop fort, </a:t>
            </a:r>
            <a:r>
              <a:rPr lang="fr-FR" sz="2800" dirty="0"/>
              <a:t>l</a:t>
            </a:r>
            <a:r>
              <a:rPr lang="fr-FR" sz="2800" dirty="0" smtClean="0"/>
              <a:t>e capteur de choc peut se tromper et déclenche l’action qui lui </a:t>
            </a:r>
            <a:r>
              <a:rPr lang="fr-FR" sz="2800" smtClean="0"/>
              <a:t>est associée.</a:t>
            </a:r>
            <a:endParaRPr lang="fr-FR" sz="2800" dirty="0"/>
          </a:p>
        </p:txBody>
      </p:sp>
    </p:spTree>
    <p:extLst>
      <p:ext uri="{BB962C8B-B14F-4D97-AF65-F5344CB8AC3E}">
        <p14:creationId xmlns:p14="http://schemas.microsoft.com/office/powerpoint/2010/main" val="699507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471612" y="755915"/>
            <a:ext cx="9248776" cy="523220"/>
          </a:xfrm>
          <a:prstGeom prst="rect">
            <a:avLst/>
          </a:prstGeom>
          <a:noFill/>
        </p:spPr>
        <p:txBody>
          <a:bodyPr wrap="square" rtlCol="0">
            <a:spAutoFit/>
          </a:bodyPr>
          <a:lstStyle/>
          <a:p>
            <a:pPr algn="ctr"/>
            <a:r>
              <a:rPr lang="fr-FR" sz="2800" dirty="0" smtClean="0"/>
              <a:t>Une solution.</a:t>
            </a:r>
            <a:endParaRPr lang="fr-FR" sz="2800"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6000" y="1714402"/>
            <a:ext cx="3600000" cy="3429197"/>
          </a:xfrm>
          <a:prstGeom prst="rect">
            <a:avLst/>
          </a:prstGeom>
        </p:spPr>
      </p:pic>
      <p:sp>
        <p:nvSpPr>
          <p:cNvPr id="5" name="ZoneTexte 4"/>
          <p:cNvSpPr txBox="1"/>
          <p:nvPr/>
        </p:nvSpPr>
        <p:spPr>
          <a:xfrm>
            <a:off x="1159669" y="5143599"/>
            <a:ext cx="9872662" cy="954107"/>
          </a:xfrm>
          <a:prstGeom prst="rect">
            <a:avLst/>
          </a:prstGeom>
          <a:noFill/>
        </p:spPr>
        <p:txBody>
          <a:bodyPr wrap="square" rtlCol="0">
            <a:spAutoFit/>
          </a:bodyPr>
          <a:lstStyle/>
          <a:p>
            <a:r>
              <a:rPr lang="fr-FR" sz="2800" dirty="0" smtClean="0"/>
              <a:t>Il est préférable de ne pas positionner la vitesse des moteurs au maximum lorsqu’on utilise le capteur de choc dans un programme.</a:t>
            </a:r>
            <a:endParaRPr lang="fr-FR" sz="2800" dirty="0"/>
          </a:p>
        </p:txBody>
      </p:sp>
    </p:spTree>
    <p:extLst>
      <p:ext uri="{BB962C8B-B14F-4D97-AF65-F5344CB8AC3E}">
        <p14:creationId xmlns:p14="http://schemas.microsoft.com/office/powerpoint/2010/main" val="1380818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831850" y="1709738"/>
            <a:ext cx="10515600" cy="2852737"/>
          </a:xfrm>
        </p:spPr>
        <p:txBody>
          <a:bodyPr>
            <a:normAutofit/>
          </a:bodyPr>
          <a:lstStyle/>
          <a:p>
            <a:pPr algn="ctr"/>
            <a:r>
              <a:rPr lang="fr-FR" sz="4800" dirty="0" smtClean="0"/>
              <a:t>Comment se comporte ce robot ?</a:t>
            </a:r>
            <a:endParaRPr lang="fr-FR" sz="4800" dirty="0"/>
          </a:p>
        </p:txBody>
      </p:sp>
    </p:spTree>
    <p:extLst>
      <p:ext uri="{BB962C8B-B14F-4D97-AF65-F5344CB8AC3E}">
        <p14:creationId xmlns:p14="http://schemas.microsoft.com/office/powerpoint/2010/main" val="1681008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6000" y="1705736"/>
            <a:ext cx="3600000" cy="3446528"/>
          </a:xfrm>
          <a:prstGeom prst="rect">
            <a:avLst/>
          </a:prstGeom>
        </p:spPr>
      </p:pic>
    </p:spTree>
    <p:extLst>
      <p:ext uri="{BB962C8B-B14F-4D97-AF65-F5344CB8AC3E}">
        <p14:creationId xmlns:p14="http://schemas.microsoft.com/office/powerpoint/2010/main" val="480329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6000" y="1705736"/>
            <a:ext cx="3600000" cy="3446528"/>
          </a:xfrm>
          <a:prstGeom prst="rect">
            <a:avLst/>
          </a:prstGeom>
        </p:spPr>
      </p:pic>
      <p:sp>
        <p:nvSpPr>
          <p:cNvPr id="3" name="ZoneTexte 2"/>
          <p:cNvSpPr txBox="1"/>
          <p:nvPr/>
        </p:nvSpPr>
        <p:spPr>
          <a:xfrm>
            <a:off x="2857498" y="610129"/>
            <a:ext cx="6477001" cy="954107"/>
          </a:xfrm>
          <a:prstGeom prst="rect">
            <a:avLst/>
          </a:prstGeom>
          <a:noFill/>
        </p:spPr>
        <p:txBody>
          <a:bodyPr wrap="square" rtlCol="0">
            <a:spAutoFit/>
          </a:bodyPr>
          <a:lstStyle/>
          <a:p>
            <a:r>
              <a:rPr lang="fr-FR" sz="2800" dirty="0" smtClean="0"/>
              <a:t>Lorsqu’il arrive au bord du vide, il ne parvient pas à s’arrêter à temps et tombe.</a:t>
            </a:r>
            <a:endParaRPr lang="fr-FR" sz="2800" dirty="0"/>
          </a:p>
        </p:txBody>
      </p:sp>
      <p:sp>
        <p:nvSpPr>
          <p:cNvPr id="4" name="ZoneTexte 3"/>
          <p:cNvSpPr txBox="1"/>
          <p:nvPr/>
        </p:nvSpPr>
        <p:spPr>
          <a:xfrm>
            <a:off x="5216111" y="5435263"/>
            <a:ext cx="1759777" cy="523220"/>
          </a:xfrm>
          <a:prstGeom prst="rect">
            <a:avLst/>
          </a:prstGeom>
          <a:noFill/>
        </p:spPr>
        <p:txBody>
          <a:bodyPr wrap="none" rtlCol="0">
            <a:spAutoFit/>
          </a:bodyPr>
          <a:lstStyle/>
          <a:p>
            <a:r>
              <a:rPr lang="fr-FR" sz="2800" dirty="0" smtClean="0"/>
              <a:t>Pourquoi ?</a:t>
            </a:r>
            <a:endParaRPr lang="fr-FR" sz="2800" dirty="0"/>
          </a:p>
        </p:txBody>
      </p:sp>
    </p:spTree>
    <p:extLst>
      <p:ext uri="{BB962C8B-B14F-4D97-AF65-F5344CB8AC3E}">
        <p14:creationId xmlns:p14="http://schemas.microsoft.com/office/powerpoint/2010/main" val="11909007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6000" y="1705736"/>
            <a:ext cx="3600000" cy="3446528"/>
          </a:xfrm>
          <a:prstGeom prst="rect">
            <a:avLst/>
          </a:prstGeom>
        </p:spPr>
      </p:pic>
      <p:sp>
        <p:nvSpPr>
          <p:cNvPr id="3" name="ZoneTexte 2"/>
          <p:cNvSpPr txBox="1"/>
          <p:nvPr/>
        </p:nvSpPr>
        <p:spPr>
          <a:xfrm>
            <a:off x="2252661" y="320741"/>
            <a:ext cx="7686677" cy="1384995"/>
          </a:xfrm>
          <a:prstGeom prst="rect">
            <a:avLst/>
          </a:prstGeom>
          <a:noFill/>
        </p:spPr>
        <p:txBody>
          <a:bodyPr wrap="square" rtlCol="0">
            <a:spAutoFit/>
          </a:bodyPr>
          <a:lstStyle/>
          <a:p>
            <a:r>
              <a:rPr lang="fr-FR" sz="2800" dirty="0" smtClean="0"/>
              <a:t>Lorsque le robot se déplace trop vite, il ne parvient pas toujours à prendre correctement en compte les événements qui </a:t>
            </a:r>
            <a:r>
              <a:rPr lang="fr-FR" sz="2800" smtClean="0"/>
              <a:t>devraient déclencher des actions.</a:t>
            </a:r>
            <a:endParaRPr lang="fr-FR" sz="2800" dirty="0"/>
          </a:p>
        </p:txBody>
      </p:sp>
    </p:spTree>
    <p:extLst>
      <p:ext uri="{BB962C8B-B14F-4D97-AF65-F5344CB8AC3E}">
        <p14:creationId xmlns:p14="http://schemas.microsoft.com/office/powerpoint/2010/main" val="579892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8333" y="979839"/>
            <a:ext cx="2905124" cy="2791754"/>
          </a:xfrm>
          <a:prstGeom prst="rect">
            <a:avLst/>
          </a:prstGeom>
        </p:spPr>
      </p:pic>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8000" y="979839"/>
            <a:ext cx="2900363" cy="5878162"/>
          </a:xfrm>
          <a:prstGeom prst="rect">
            <a:avLst/>
          </a:prstGeom>
        </p:spPr>
      </p:pic>
      <p:sp>
        <p:nvSpPr>
          <p:cNvPr id="6" name="ZoneTexte 5"/>
          <p:cNvSpPr txBox="1"/>
          <p:nvPr/>
        </p:nvSpPr>
        <p:spPr>
          <a:xfrm>
            <a:off x="2675453" y="456619"/>
            <a:ext cx="1350883" cy="523220"/>
          </a:xfrm>
          <a:prstGeom prst="rect">
            <a:avLst/>
          </a:prstGeom>
          <a:noFill/>
        </p:spPr>
        <p:txBody>
          <a:bodyPr wrap="none" rtlCol="0">
            <a:spAutoFit/>
          </a:bodyPr>
          <a:lstStyle/>
          <a:p>
            <a:r>
              <a:rPr lang="fr-FR" sz="2800" dirty="0" smtClean="0"/>
              <a:t>Robot A</a:t>
            </a:r>
            <a:endParaRPr lang="fr-FR" sz="2800" dirty="0"/>
          </a:p>
        </p:txBody>
      </p:sp>
      <p:sp>
        <p:nvSpPr>
          <p:cNvPr id="7" name="ZoneTexte 6"/>
          <p:cNvSpPr txBox="1"/>
          <p:nvPr/>
        </p:nvSpPr>
        <p:spPr>
          <a:xfrm>
            <a:off x="7639151" y="456619"/>
            <a:ext cx="1338059" cy="523220"/>
          </a:xfrm>
          <a:prstGeom prst="rect">
            <a:avLst/>
          </a:prstGeom>
          <a:noFill/>
        </p:spPr>
        <p:txBody>
          <a:bodyPr wrap="none" rtlCol="0">
            <a:spAutoFit/>
          </a:bodyPr>
          <a:lstStyle/>
          <a:p>
            <a:r>
              <a:rPr lang="fr-FR" sz="2800" smtClean="0"/>
              <a:t>Robot B</a:t>
            </a:r>
            <a:endParaRPr lang="fr-FR" sz="2800" dirty="0"/>
          </a:p>
        </p:txBody>
      </p:sp>
    </p:spTree>
    <p:extLst>
      <p:ext uri="{BB962C8B-B14F-4D97-AF65-F5344CB8AC3E}">
        <p14:creationId xmlns:p14="http://schemas.microsoft.com/office/powerpoint/2010/main" val="19393053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71612" y="755915"/>
            <a:ext cx="9248776" cy="523220"/>
          </a:xfrm>
          <a:prstGeom prst="rect">
            <a:avLst/>
          </a:prstGeom>
          <a:noFill/>
        </p:spPr>
        <p:txBody>
          <a:bodyPr wrap="square" rtlCol="0">
            <a:spAutoFit/>
          </a:bodyPr>
          <a:lstStyle/>
          <a:p>
            <a:pPr algn="ctr"/>
            <a:r>
              <a:rPr lang="fr-FR" sz="2800" dirty="0" smtClean="0"/>
              <a:t>Une solution.</a:t>
            </a:r>
            <a:endParaRPr lang="fr-FR" sz="2800" dirty="0"/>
          </a:p>
        </p:txBody>
      </p:sp>
      <p:sp>
        <p:nvSpPr>
          <p:cNvPr id="5" name="ZoneTexte 4"/>
          <p:cNvSpPr txBox="1"/>
          <p:nvPr/>
        </p:nvSpPr>
        <p:spPr>
          <a:xfrm>
            <a:off x="2446734" y="5101811"/>
            <a:ext cx="7298531" cy="954107"/>
          </a:xfrm>
          <a:prstGeom prst="rect">
            <a:avLst/>
          </a:prstGeom>
          <a:noFill/>
        </p:spPr>
        <p:txBody>
          <a:bodyPr wrap="square" rtlCol="0">
            <a:spAutoFit/>
          </a:bodyPr>
          <a:lstStyle/>
          <a:p>
            <a:r>
              <a:rPr lang="fr-FR" sz="2800" dirty="0" smtClean="0"/>
              <a:t>Il est préférable de ne </a:t>
            </a:r>
            <a:r>
              <a:rPr lang="fr-FR" sz="2800" smtClean="0"/>
              <a:t>pas systématiquement positionner </a:t>
            </a:r>
            <a:r>
              <a:rPr lang="fr-FR" sz="2800" dirty="0" smtClean="0"/>
              <a:t>la vitesse des moteurs au maximum.</a:t>
            </a:r>
            <a:endParaRPr lang="fr-FR" sz="2800"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6000" y="1703634"/>
            <a:ext cx="3600000" cy="3450732"/>
          </a:xfrm>
          <a:prstGeom prst="rect">
            <a:avLst/>
          </a:prstGeom>
        </p:spPr>
      </p:pic>
    </p:spTree>
    <p:extLst>
      <p:ext uri="{BB962C8B-B14F-4D97-AF65-F5344CB8AC3E}">
        <p14:creationId xmlns:p14="http://schemas.microsoft.com/office/powerpoint/2010/main" val="94961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4803457" y="1898662"/>
            <a:ext cx="6869430" cy="954107"/>
          </a:xfrm>
          <a:prstGeom prst="rect">
            <a:avLst/>
          </a:prstGeom>
          <a:noFill/>
        </p:spPr>
        <p:txBody>
          <a:bodyPr wrap="square" rtlCol="0">
            <a:spAutoFit/>
          </a:bodyPr>
          <a:lstStyle/>
          <a:p>
            <a:r>
              <a:rPr lang="fr-FR" sz="2800" dirty="0" smtClean="0"/>
              <a:t>Ce robot ne s’arrêtera que si les trois capteurs avant détectent un obstacle en même temps.</a:t>
            </a:r>
            <a:endParaRPr lang="fr-FR" sz="2800" dirty="0"/>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8333" y="979839"/>
            <a:ext cx="2905124" cy="2791754"/>
          </a:xfrm>
          <a:prstGeom prst="rect">
            <a:avLst/>
          </a:prstGeom>
        </p:spPr>
      </p:pic>
    </p:spTree>
    <p:extLst>
      <p:ext uri="{BB962C8B-B14F-4D97-AF65-F5344CB8AC3E}">
        <p14:creationId xmlns:p14="http://schemas.microsoft.com/office/powerpoint/2010/main" val="590225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0" y="979839"/>
            <a:ext cx="2900363" cy="5878162"/>
          </a:xfrm>
          <a:prstGeom prst="rect">
            <a:avLst/>
          </a:prstGeom>
        </p:spPr>
      </p:pic>
      <p:sp>
        <p:nvSpPr>
          <p:cNvPr id="2" name="ZoneTexte 1"/>
          <p:cNvSpPr txBox="1"/>
          <p:nvPr/>
        </p:nvSpPr>
        <p:spPr>
          <a:xfrm>
            <a:off x="777240" y="3441866"/>
            <a:ext cx="6080760" cy="954107"/>
          </a:xfrm>
          <a:prstGeom prst="rect">
            <a:avLst/>
          </a:prstGeom>
          <a:noFill/>
        </p:spPr>
        <p:txBody>
          <a:bodyPr wrap="square" rtlCol="0">
            <a:spAutoFit/>
          </a:bodyPr>
          <a:lstStyle/>
          <a:p>
            <a:r>
              <a:rPr lang="fr-FR" sz="2800" dirty="0" smtClean="0"/>
              <a:t>Ce robot s’arrêtera si </a:t>
            </a:r>
            <a:r>
              <a:rPr lang="fr-FR" sz="2800" smtClean="0"/>
              <a:t>au moins un </a:t>
            </a:r>
            <a:r>
              <a:rPr lang="fr-FR" sz="2800" dirty="0" smtClean="0"/>
              <a:t>des trois capteurs avant détecte un obstacle.</a:t>
            </a:r>
            <a:endParaRPr lang="fr-FR" sz="2800" dirty="0"/>
          </a:p>
        </p:txBody>
      </p:sp>
    </p:spTree>
    <p:extLst>
      <p:ext uri="{BB962C8B-B14F-4D97-AF65-F5344CB8AC3E}">
        <p14:creationId xmlns:p14="http://schemas.microsoft.com/office/powerpoint/2010/main" val="717628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0" y="979839"/>
            <a:ext cx="2900363" cy="5878162"/>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8333" y="979839"/>
            <a:ext cx="2905124" cy="2791754"/>
          </a:xfrm>
          <a:prstGeom prst="rect">
            <a:avLst/>
          </a:prstGeom>
        </p:spPr>
      </p:pic>
      <p:sp>
        <p:nvSpPr>
          <p:cNvPr id="2" name="ZoneTexte 1"/>
          <p:cNvSpPr txBox="1"/>
          <p:nvPr/>
        </p:nvSpPr>
        <p:spPr>
          <a:xfrm>
            <a:off x="1361006" y="2856919"/>
            <a:ext cx="537327" cy="523220"/>
          </a:xfrm>
          <a:prstGeom prst="rect">
            <a:avLst/>
          </a:prstGeom>
          <a:noFill/>
        </p:spPr>
        <p:txBody>
          <a:bodyPr wrap="none" rtlCol="0">
            <a:spAutoFit/>
          </a:bodyPr>
          <a:lstStyle/>
          <a:p>
            <a:r>
              <a:rPr lang="fr-FR" sz="2800" b="1" dirty="0" smtClean="0"/>
              <a:t>ET</a:t>
            </a:r>
            <a:endParaRPr lang="fr-FR" sz="2800" b="1" dirty="0"/>
          </a:p>
        </p:txBody>
      </p:sp>
      <p:sp>
        <p:nvSpPr>
          <p:cNvPr id="6" name="ZoneTexte 5"/>
          <p:cNvSpPr txBox="1"/>
          <p:nvPr/>
        </p:nvSpPr>
        <p:spPr>
          <a:xfrm>
            <a:off x="6297592" y="3657310"/>
            <a:ext cx="660758" cy="523220"/>
          </a:xfrm>
          <a:prstGeom prst="rect">
            <a:avLst/>
          </a:prstGeom>
          <a:noFill/>
        </p:spPr>
        <p:txBody>
          <a:bodyPr wrap="none" rtlCol="0">
            <a:spAutoFit/>
          </a:bodyPr>
          <a:lstStyle/>
          <a:p>
            <a:r>
              <a:rPr lang="fr-FR" sz="2800" b="1" smtClean="0"/>
              <a:t>OU</a:t>
            </a:r>
            <a:endParaRPr lang="fr-FR" sz="2800" b="1" dirty="0"/>
          </a:p>
        </p:txBody>
      </p:sp>
      <p:sp>
        <p:nvSpPr>
          <p:cNvPr id="7" name="ZoneTexte 6"/>
          <p:cNvSpPr txBox="1"/>
          <p:nvPr/>
        </p:nvSpPr>
        <p:spPr>
          <a:xfrm>
            <a:off x="6291708" y="5192740"/>
            <a:ext cx="660758" cy="523220"/>
          </a:xfrm>
          <a:prstGeom prst="rect">
            <a:avLst/>
          </a:prstGeom>
          <a:noFill/>
        </p:spPr>
        <p:txBody>
          <a:bodyPr wrap="none" rtlCol="0">
            <a:spAutoFit/>
          </a:bodyPr>
          <a:lstStyle/>
          <a:p>
            <a:r>
              <a:rPr lang="fr-FR" sz="2800" b="1" smtClean="0"/>
              <a:t>OU</a:t>
            </a:r>
            <a:endParaRPr lang="fr-FR" sz="2800" b="1" dirty="0"/>
          </a:p>
        </p:txBody>
      </p:sp>
    </p:spTree>
    <p:extLst>
      <p:ext uri="{BB962C8B-B14F-4D97-AF65-F5344CB8AC3E}">
        <p14:creationId xmlns:p14="http://schemas.microsoft.com/office/powerpoint/2010/main" val="127754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800" dirty="0" smtClean="0"/>
              <a:t>Comment se comporte ce robot ?</a:t>
            </a:r>
            <a:endParaRPr lang="fr-FR" sz="4800" dirty="0"/>
          </a:p>
        </p:txBody>
      </p:sp>
    </p:spTree>
    <p:extLst>
      <p:ext uri="{BB962C8B-B14F-4D97-AF65-F5344CB8AC3E}">
        <p14:creationId xmlns:p14="http://schemas.microsoft.com/office/powerpoint/2010/main" val="679933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5934" y="1705579"/>
            <a:ext cx="3600132" cy="3446842"/>
          </a:xfrm>
          <a:prstGeom prst="rect">
            <a:avLst/>
          </a:prstGeom>
        </p:spPr>
      </p:pic>
    </p:spTree>
    <p:extLst>
      <p:ext uri="{BB962C8B-B14F-4D97-AF65-F5344CB8AC3E}">
        <p14:creationId xmlns:p14="http://schemas.microsoft.com/office/powerpoint/2010/main" val="1355198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5934" y="1705579"/>
            <a:ext cx="3600132" cy="3446842"/>
          </a:xfrm>
          <a:prstGeom prst="rect">
            <a:avLst/>
          </a:prstGeom>
        </p:spPr>
      </p:pic>
      <p:sp>
        <p:nvSpPr>
          <p:cNvPr id="3" name="ZoneTexte 2"/>
          <p:cNvSpPr txBox="1"/>
          <p:nvPr/>
        </p:nvSpPr>
        <p:spPr>
          <a:xfrm>
            <a:off x="2423160" y="468630"/>
            <a:ext cx="7345680" cy="954107"/>
          </a:xfrm>
          <a:prstGeom prst="rect">
            <a:avLst/>
          </a:prstGeom>
          <a:noFill/>
        </p:spPr>
        <p:txBody>
          <a:bodyPr wrap="square" rtlCol="0">
            <a:spAutoFit/>
          </a:bodyPr>
          <a:lstStyle/>
          <a:p>
            <a:r>
              <a:rPr lang="fr-FR" sz="2800" dirty="0" smtClean="0"/>
              <a:t>Lorsqu’il détecte un objet devant lui, il amorce un mouvement vers l’avant mais s’arrête aussitôt.</a:t>
            </a:r>
            <a:endParaRPr lang="fr-FR" sz="2800" dirty="0"/>
          </a:p>
        </p:txBody>
      </p:sp>
      <p:sp>
        <p:nvSpPr>
          <p:cNvPr id="4" name="ZoneTexte 3"/>
          <p:cNvSpPr txBox="1"/>
          <p:nvPr/>
        </p:nvSpPr>
        <p:spPr>
          <a:xfrm>
            <a:off x="5216111" y="5435263"/>
            <a:ext cx="1759777" cy="523220"/>
          </a:xfrm>
          <a:prstGeom prst="rect">
            <a:avLst/>
          </a:prstGeom>
          <a:noFill/>
        </p:spPr>
        <p:txBody>
          <a:bodyPr wrap="none" rtlCol="0">
            <a:spAutoFit/>
          </a:bodyPr>
          <a:lstStyle/>
          <a:p>
            <a:r>
              <a:rPr lang="fr-FR" sz="2800" dirty="0" smtClean="0"/>
              <a:t>Pourquoi ?</a:t>
            </a:r>
            <a:endParaRPr lang="fr-FR" sz="2800" dirty="0"/>
          </a:p>
        </p:txBody>
      </p:sp>
    </p:spTree>
    <p:extLst>
      <p:ext uri="{BB962C8B-B14F-4D97-AF65-F5344CB8AC3E}">
        <p14:creationId xmlns:p14="http://schemas.microsoft.com/office/powerpoint/2010/main" val="124724484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486</Words>
  <Application>Microsoft Macintosh PowerPoint</Application>
  <PresentationFormat>Grand écran</PresentationFormat>
  <Paragraphs>58</Paragraphs>
  <Slides>30</Slides>
  <Notes>6</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30</vt:i4>
      </vt:variant>
    </vt:vector>
  </HeadingPairs>
  <TitlesOfParts>
    <vt:vector size="34" baseType="lpstr">
      <vt:lpstr>Arial</vt:lpstr>
      <vt:lpstr>Calibri</vt:lpstr>
      <vt:lpstr>Calibri Light</vt:lpstr>
      <vt:lpstr>Thème Office</vt:lpstr>
      <vt:lpstr>Difficultés de programmation</vt:lpstr>
      <vt:lpstr>Les deux robots se comportent-ils de la même façon ?</vt:lpstr>
      <vt:lpstr>Présentation PowerPoint</vt:lpstr>
      <vt:lpstr>Présentation PowerPoint</vt:lpstr>
      <vt:lpstr>Présentation PowerPoint</vt:lpstr>
      <vt:lpstr>Présentation PowerPoint</vt:lpstr>
      <vt:lpstr>Comment se comporte ce robot ?</vt:lpstr>
      <vt:lpstr>Présentation PowerPoint</vt:lpstr>
      <vt:lpstr>Présentation PowerPoint</vt:lpstr>
      <vt:lpstr>Présentation PowerPoint</vt:lpstr>
      <vt:lpstr>Présentation PowerPoint</vt:lpstr>
      <vt:lpstr>Comment se comporte ce robot ?</vt:lpstr>
      <vt:lpstr>Présentation PowerPoint</vt:lpstr>
      <vt:lpstr>Présentation PowerPoint</vt:lpstr>
      <vt:lpstr>Présentation PowerPoint</vt:lpstr>
      <vt:lpstr>Présentation PowerPoint</vt:lpstr>
      <vt:lpstr>Lequel des deux robots avance lorsqu’il est posé sur une surface blanche ?</vt:lpstr>
      <vt:lpstr>Présentation PowerPoint</vt:lpstr>
      <vt:lpstr>Présentation PowerPoint</vt:lpstr>
      <vt:lpstr>Présentation PowerPoint</vt:lpstr>
      <vt:lpstr>Comment se comporte ce robot ?</vt:lpstr>
      <vt:lpstr>Présentation PowerPoint</vt:lpstr>
      <vt:lpstr>Présentation PowerPoint</vt:lpstr>
      <vt:lpstr>Présentation PowerPoint</vt:lpstr>
      <vt:lpstr>Présentation PowerPoint</vt:lpstr>
      <vt:lpstr>Comment se comporte ce robot ?</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Difficultés de programmation</dc:title>
  <dc:creator>Julien Sagné</dc:creator>
  <cp:lastModifiedBy>Julien Sagné</cp:lastModifiedBy>
  <cp:revision>12</cp:revision>
  <dcterms:created xsi:type="dcterms:W3CDTF">2016-09-23T00:18:56Z</dcterms:created>
  <dcterms:modified xsi:type="dcterms:W3CDTF">2016-10-11T21:47:35Z</dcterms:modified>
</cp:coreProperties>
</file>